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648" r:id="rId5"/>
    <p:sldMasterId id="2147483757" r:id="rId6"/>
  </p:sldMasterIdLst>
  <p:notesMasterIdLst>
    <p:notesMasterId r:id="rId28"/>
  </p:notesMasterIdLst>
  <p:handoutMasterIdLst>
    <p:handoutMasterId r:id="rId29"/>
  </p:handoutMasterIdLst>
  <p:sldIdLst>
    <p:sldId id="286" r:id="rId7"/>
    <p:sldId id="1058" r:id="rId8"/>
    <p:sldId id="902" r:id="rId9"/>
    <p:sldId id="1585" r:id="rId10"/>
    <p:sldId id="1582" r:id="rId11"/>
    <p:sldId id="1584" r:id="rId12"/>
    <p:sldId id="1587" r:id="rId13"/>
    <p:sldId id="1590" r:id="rId14"/>
    <p:sldId id="1586" r:id="rId15"/>
    <p:sldId id="1583" r:id="rId16"/>
    <p:sldId id="1588" r:id="rId17"/>
    <p:sldId id="1589" r:id="rId18"/>
    <p:sldId id="1591" r:id="rId19"/>
    <p:sldId id="312" r:id="rId20"/>
    <p:sldId id="1581" r:id="rId21"/>
    <p:sldId id="316" r:id="rId22"/>
    <p:sldId id="315" r:id="rId23"/>
    <p:sldId id="1580" r:id="rId24"/>
    <p:sldId id="1569" r:id="rId25"/>
    <p:sldId id="501" r:id="rId26"/>
    <p:sldId id="376" r:id="rId27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20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339611-CBD2-5670-7F25-5B3177FABE99}" name="MATRAIRE,François" initials="M" userId="S::francois.matraire@businessfrance.fr::7fe5ef8e-d1f9-40d3-ac14-7270fc7d34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UC,Betty" initials="B" lastIdx="154" clrIdx="0">
    <p:extLst>
      <p:ext uri="{19B8F6BF-5375-455C-9EA6-DF929625EA0E}">
        <p15:presenceInfo xmlns:p15="http://schemas.microsoft.com/office/powerpoint/2012/main" userId="S-1-5-21-140903404-3077558349-1628109779-10031" providerId="AD"/>
      </p:ext>
    </p:extLst>
  </p:cmAuthor>
  <p:cmAuthor id="2" name="HEBRARD,Mathias" initials="H" lastIdx="1" clrIdx="1">
    <p:extLst>
      <p:ext uri="{19B8F6BF-5375-455C-9EA6-DF929625EA0E}">
        <p15:presenceInfo xmlns:p15="http://schemas.microsoft.com/office/powerpoint/2012/main" userId="S::mathias.hebrard@businessfrance.fr::dd222084-53c8-4e39-afe8-899462ded61b" providerId="AD"/>
      </p:ext>
    </p:extLst>
  </p:cmAuthor>
  <p:cmAuthor id="3" name="BOUFIME-JONCKHEERE,Amélie" initials="B" lastIdx="5" clrIdx="2">
    <p:extLst>
      <p:ext uri="{19B8F6BF-5375-455C-9EA6-DF929625EA0E}">
        <p15:presenceInfo xmlns:p15="http://schemas.microsoft.com/office/powerpoint/2012/main" userId="S::amelie.boufime-jonckheere@businessfrance.fr::523f76a6-8d79-4c8c-aa2f-dab1063e9891" providerId="AD"/>
      </p:ext>
    </p:extLst>
  </p:cmAuthor>
  <p:cmAuthor id="4" name="BARETTE,Clément" initials="B" lastIdx="5" clrIdx="3">
    <p:extLst>
      <p:ext uri="{19B8F6BF-5375-455C-9EA6-DF929625EA0E}">
        <p15:presenceInfo xmlns:p15="http://schemas.microsoft.com/office/powerpoint/2012/main" userId="S::clement.barette@businessfrance.fr::d2d70c4f-2539-4aeb-acce-02d891cb9a70" providerId="AD"/>
      </p:ext>
    </p:extLst>
  </p:cmAuthor>
  <p:cmAuthor id="5" name="CURELLI,Thomas" initials="C" lastIdx="3" clrIdx="4">
    <p:extLst>
      <p:ext uri="{19B8F6BF-5375-455C-9EA6-DF929625EA0E}">
        <p15:presenceInfo xmlns:p15="http://schemas.microsoft.com/office/powerpoint/2012/main" userId="S::thomas.curelli@businessfrance.fr::2f37658b-8c38-45a2-a833-90dcd8058592" providerId="AD"/>
      </p:ext>
    </p:extLst>
  </p:cmAuthor>
  <p:cmAuthor id="6" name="CHLAPAK,Igor" initials="CH" lastIdx="1" clrIdx="5">
    <p:extLst>
      <p:ext uri="{19B8F6BF-5375-455C-9EA6-DF929625EA0E}">
        <p15:presenceInfo xmlns:p15="http://schemas.microsoft.com/office/powerpoint/2012/main" userId="S::igor.chlapak@businessfrance.fr::d909a55a-1b99-40ec-b2de-2c0c56fe2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82"/>
    <a:srgbClr val="E2001A"/>
    <a:srgbClr val="26358C"/>
    <a:srgbClr val="1C3582"/>
    <a:srgbClr val="00B9D2"/>
    <a:srgbClr val="A6D2F2"/>
    <a:srgbClr val="223A8C"/>
    <a:srgbClr val="1C2B64"/>
    <a:srgbClr val="1C2B8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50AB8-67E9-439E-89A0-CE2C500E0C84}" v="29" dt="2023-11-17T16:26:52.795"/>
    <p1510:client id="{45796B10-56B4-42F3-98B9-12EFDCE0F818}" v="104" dt="2023-11-17T15:57:02.234"/>
    <p1510:client id="{5E33DA06-743A-4C0D-AC51-98D2BA75A188}" v="10" vWet="12" dt="2023-11-17T16:23:52.673"/>
    <p1510:client id="{634E1AD8-B73F-494A-94FE-952EACC8C658}" v="6" dt="2023-11-21T06:00:01.144"/>
    <p1510:client id="{7BC58789-C098-4CFC-AF68-E216DF840883}" v="85" dt="2023-11-22T09:26:27.579"/>
    <p1510:client id="{BFCB9EA0-F5A0-44A0-B1ED-2EE04CCCB675}" v="12" dt="2023-11-22T09:20:07.746"/>
    <p1510:client id="{E636A467-DC39-4099-BCDC-A31364AE478C}" v="18" dt="2023-11-21T05:54:55.149"/>
    <p1510:client id="{E6C91E7A-2E41-473F-9778-9E7BE5DA762F}" v="23" dt="2023-12-15T08:56:47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  <p:guide orient="horz" pos="203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E099D056-0854-40DD-9491-AACE30BD06D1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772B471F-6C1F-4ACC-ADC5-53C31E85C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046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525B7EE1-FCEB-48B8-A232-EFFDFB940B8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7360D713-D4AA-4626-B473-9FB473228C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08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D713-D4AA-4626-B473-9FB473228C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Prime export RUN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0D713-D4AA-4626-B473-9FB473228C4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66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88C573-49FD-463B-8884-AA3B3BA5F414}"/>
              </a:ext>
            </a:extLst>
          </p:cNvPr>
          <p:cNvSpPr/>
          <p:nvPr userDrawn="1"/>
        </p:nvSpPr>
        <p:spPr>
          <a:xfrm>
            <a:off x="139702" y="5892800"/>
            <a:ext cx="9626600" cy="641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4952" y="4519534"/>
            <a:ext cx="8776097" cy="1071796"/>
          </a:xfrm>
        </p:spPr>
        <p:txBody>
          <a:bodyPr anchor="b">
            <a:normAutofit/>
          </a:bodyPr>
          <a:lstStyle>
            <a:lvl1pPr algn="ctr">
              <a:defRPr sz="292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97117" y="672684"/>
            <a:ext cx="578527" cy="2548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2094A3B-5AEE-47DF-A0B7-317212B838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9114" y="2593883"/>
            <a:ext cx="2447925" cy="1066800"/>
          </a:xfrm>
        </p:spPr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6340D1B-A893-4855-84E3-6DF78A06C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t="47149"/>
          <a:stretch/>
        </p:blipFill>
        <p:spPr>
          <a:xfrm>
            <a:off x="230819" y="150920"/>
            <a:ext cx="2326266" cy="2972606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1D5B5B3F-5C88-47FF-B85C-31180B1062EF}"/>
              </a:ext>
            </a:extLst>
          </p:cNvPr>
          <p:cNvGrpSpPr/>
          <p:nvPr userDrawn="1"/>
        </p:nvGrpSpPr>
        <p:grpSpPr>
          <a:xfrm>
            <a:off x="564952" y="393657"/>
            <a:ext cx="803424" cy="574030"/>
            <a:chOff x="591628" y="259976"/>
            <a:chExt cx="803424" cy="574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EC78D9-3266-4801-8014-CDCDC6518CAB}"/>
                </a:ext>
              </a:extLst>
            </p:cNvPr>
            <p:cNvSpPr/>
            <p:nvPr userDrawn="1"/>
          </p:nvSpPr>
          <p:spPr>
            <a:xfrm>
              <a:off x="591628" y="259976"/>
              <a:ext cx="803424" cy="574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9A88F4E-3FFE-4F42-834F-C31489A8AACD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81" y="299207"/>
              <a:ext cx="715318" cy="495568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42C67EB-E447-4D1C-B639-58D5428FA524}"/>
              </a:ext>
            </a:extLst>
          </p:cNvPr>
          <p:cNvSpPr/>
          <p:nvPr userDrawn="1"/>
        </p:nvSpPr>
        <p:spPr>
          <a:xfrm>
            <a:off x="305471" y="6133376"/>
            <a:ext cx="238785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050" b="1" i="0">
                <a:solidFill>
                  <a:srgbClr val="26358C"/>
                </a:solidFill>
                <a:latin typeface="Futura LT" panose="02000503000000000000" pitchFamily="2" charset="0"/>
                <a:cs typeface="Calibri" panose="020F0502020204030204" pitchFamily="34" charset="0"/>
              </a:rPr>
              <a:t>Cette proposition est portée par 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988BC7-9C89-4FF7-9799-F5DD6C85B12A}"/>
              </a:ext>
            </a:extLst>
          </p:cNvPr>
          <p:cNvSpPr/>
          <p:nvPr userDrawn="1"/>
        </p:nvSpPr>
        <p:spPr>
          <a:xfrm>
            <a:off x="5050998" y="6132731"/>
            <a:ext cx="2106016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050" b="1" i="0">
                <a:solidFill>
                  <a:srgbClr val="26358C"/>
                </a:solidFill>
                <a:latin typeface="Futura LT" panose="02000503000000000000" pitchFamily="2" charset="0"/>
                <a:cs typeface="Calibri" panose="020F0502020204030204" pitchFamily="34" charset="0"/>
              </a:rPr>
              <a:t>Avec le soutien financier du :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BBD56B7-A847-429B-8753-99D3458E86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26" y="5938985"/>
            <a:ext cx="862264" cy="511196"/>
          </a:xfrm>
          <a:prstGeom prst="rect">
            <a:avLst/>
          </a:prstGeom>
        </p:spPr>
      </p:pic>
      <p:pic>
        <p:nvPicPr>
          <p:cNvPr id="16" name="Picture 4" descr="Ministère des Outre-mer — Wikipédia">
            <a:extLst>
              <a:ext uri="{FF2B5EF4-FFF2-40B4-BE49-F238E27FC236}">
                <a16:creationId xmlns:a16="http://schemas.microsoft.com/office/drawing/2014/main" id="{8D984E82-0F89-4815-8321-D11B334C74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10759" r="9492" b="10453"/>
          <a:stretch/>
        </p:blipFill>
        <p:spPr bwMode="auto">
          <a:xfrm>
            <a:off x="7680703" y="5892800"/>
            <a:ext cx="895637" cy="6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3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8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9AE41-F278-4BF2-B3D9-B6699E71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01" y="404470"/>
            <a:ext cx="7229120" cy="2700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95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Isosceles Triangle 2"/>
          <p:cNvSpPr/>
          <p:nvPr userDrawn="1"/>
        </p:nvSpPr>
        <p:spPr>
          <a:xfrm rot="16200000" flipV="1">
            <a:off x="-148732" y="458254"/>
            <a:ext cx="554387" cy="256924"/>
          </a:xfrm>
          <a:prstGeom prst="triangle">
            <a:avLst/>
          </a:prstGeom>
          <a:solidFill>
            <a:srgbClr val="4DEA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6022A4-CB72-4425-AECB-6A6C901DD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512" y="2880000"/>
            <a:ext cx="3705000" cy="1007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just">
              <a:spcBef>
                <a:spcPts val="0"/>
              </a:spcBef>
              <a:spcAft>
                <a:spcPts val="650"/>
              </a:spcAft>
              <a:buFontTx/>
              <a:buNone/>
              <a:defRPr sz="1192">
                <a:solidFill>
                  <a:schemeClr val="accent2"/>
                </a:solidFill>
              </a:defRPr>
            </a:lvl1pPr>
            <a:lvl2pPr marL="389988" indent="-194994" algn="just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92">
                <a:solidFill>
                  <a:schemeClr val="accent1"/>
                </a:solidFill>
              </a:defRPr>
            </a:lvl2pPr>
            <a:lvl3pPr marL="0" indent="0" algn="just">
              <a:spcBef>
                <a:spcPts val="0"/>
              </a:spcBef>
              <a:buFontTx/>
              <a:buNone/>
              <a:defRPr sz="1192">
                <a:solidFill>
                  <a:schemeClr val="accent1"/>
                </a:solidFill>
              </a:defRPr>
            </a:lvl3pPr>
            <a:lvl4pPr marL="0" indent="0" algn="just">
              <a:spcBef>
                <a:spcPts val="0"/>
              </a:spcBef>
              <a:buFontTx/>
              <a:buNone/>
              <a:defRPr sz="1192">
                <a:solidFill>
                  <a:schemeClr val="accent1"/>
                </a:solidFill>
              </a:defRPr>
            </a:lvl4pPr>
            <a:lvl5pPr marL="0" indent="0" algn="just">
              <a:spcBef>
                <a:spcPts val="0"/>
              </a:spcBef>
              <a:buFontTx/>
              <a:buNone/>
              <a:defRPr sz="1192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79753D-C316-478F-9FB0-7DA4837CB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100" y="1632001"/>
            <a:ext cx="9226417" cy="2666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733" b="1" i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733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733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733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733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1DE034-0BAA-4B1F-900A-C4712DBB0025}"/>
              </a:ext>
            </a:extLst>
          </p:cNvPr>
          <p:cNvSpPr txBox="1"/>
          <p:nvPr userDrawn="1"/>
        </p:nvSpPr>
        <p:spPr bwMode="auto">
          <a:xfrm>
            <a:off x="8046683" y="6577683"/>
            <a:ext cx="1033828" cy="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96" b="0" i="0" u="none" strike="noStrike" kern="1200" cap="none" spc="0" normalizeH="0" baseline="0" noProof="0">
                <a:ln>
                  <a:noFill/>
                </a:ln>
                <a:solidFill>
                  <a:srgbClr val="26358C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DOCUMENT CONFIDENTIEL 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147E1FD-159A-4B88-84EB-99FA629C8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9897" y="6460483"/>
            <a:ext cx="273000" cy="33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67" b="0">
                <a:solidFill>
                  <a:schemeClr val="accent1"/>
                </a:solidFill>
                <a:latin typeface="+mn-lt"/>
              </a:defRPr>
            </a:lvl1pPr>
          </a:lstStyle>
          <a:p>
            <a:fld id="{95249FB3-2D92-4B86-AF9E-9917563CAF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9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9AE41-F278-4BF2-B3D9-B6699E71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01" y="404470"/>
            <a:ext cx="7229120" cy="2700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95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Isosceles Triangle 2"/>
          <p:cNvSpPr/>
          <p:nvPr userDrawn="1"/>
        </p:nvSpPr>
        <p:spPr>
          <a:xfrm rot="16200000" flipV="1">
            <a:off x="-148732" y="458254"/>
            <a:ext cx="554387" cy="256924"/>
          </a:xfrm>
          <a:prstGeom prst="triangle">
            <a:avLst/>
          </a:prstGeom>
          <a:solidFill>
            <a:srgbClr val="4DEA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6022A4-CB72-4425-AECB-6A6C901DDD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102" y="1156801"/>
            <a:ext cx="7229120" cy="99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92" b="1">
                <a:solidFill>
                  <a:schemeClr val="accent1"/>
                </a:solidFill>
              </a:defRPr>
            </a:lvl1pPr>
            <a:lvl2pPr marL="194994" indent="-194994">
              <a:spcBef>
                <a:spcPts val="6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92" b="1">
                <a:solidFill>
                  <a:schemeClr val="accent2"/>
                </a:solidFill>
              </a:defRPr>
            </a:lvl2pPr>
            <a:lvl3pPr marL="0" indent="0">
              <a:spcBef>
                <a:spcPts val="650"/>
              </a:spcBef>
              <a:buFontTx/>
              <a:buNone/>
              <a:defRPr sz="975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75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75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BB7290-CFE8-4F7E-B0BB-393F821E4E0D}"/>
              </a:ext>
            </a:extLst>
          </p:cNvPr>
          <p:cNvSpPr txBox="1"/>
          <p:nvPr userDrawn="1"/>
        </p:nvSpPr>
        <p:spPr bwMode="auto">
          <a:xfrm>
            <a:off x="8046683" y="6577683"/>
            <a:ext cx="1033828" cy="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96" b="0" i="0" u="none" strike="noStrike" kern="1200" cap="none" spc="0" normalizeH="0" baseline="0" noProof="0">
                <a:ln>
                  <a:noFill/>
                </a:ln>
                <a:solidFill>
                  <a:srgbClr val="26358C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DOCUMENT CONFIDENTIEL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D44A12-8F2D-4194-ACCE-D85AD8889E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3103" y="6577683"/>
            <a:ext cx="3343275" cy="916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96">
                <a:solidFill>
                  <a:schemeClr val="accent1"/>
                </a:solidFill>
              </a:defRPr>
            </a:lvl1pPr>
          </a:lstStyle>
          <a:p>
            <a:r>
              <a:rPr lang="fr-FR">
                <a:solidFill>
                  <a:srgbClr val="26358C"/>
                </a:solidFill>
              </a:rPr>
              <a:t>[NOM DE L’ENTREPRISE] / PROJET DE DEVELOPPEMENT EXPORT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FA4344BC-C353-4753-B74A-4E96AA9FF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9897" y="6460483"/>
            <a:ext cx="273000" cy="33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67" b="0">
                <a:solidFill>
                  <a:schemeClr val="accent1"/>
                </a:solidFill>
                <a:latin typeface="+mn-lt"/>
              </a:defRPr>
            </a:lvl1pPr>
          </a:lstStyle>
          <a:p>
            <a:fld id="{95249FB3-2D92-4B86-AF9E-9917563CAF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4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9AE41-F278-4BF2-B3D9-B6699E71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01" y="404470"/>
            <a:ext cx="7229120" cy="2700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95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Isosceles Triangle 2"/>
          <p:cNvSpPr/>
          <p:nvPr userDrawn="1"/>
        </p:nvSpPr>
        <p:spPr>
          <a:xfrm rot="16200000" flipV="1">
            <a:off x="-148732" y="458254"/>
            <a:ext cx="554387" cy="256924"/>
          </a:xfrm>
          <a:prstGeom prst="triangle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8D9102-587A-45C4-A010-28218E80FFD0}"/>
              </a:ext>
            </a:extLst>
          </p:cNvPr>
          <p:cNvSpPr txBox="1"/>
          <p:nvPr userDrawn="1"/>
        </p:nvSpPr>
        <p:spPr bwMode="auto">
          <a:xfrm>
            <a:off x="8046683" y="6577683"/>
            <a:ext cx="1033828" cy="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96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DOCUMENT CONFIDENTIEL 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CF97BCC-6F96-4FAC-AD82-2445CC21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9897" y="6460483"/>
            <a:ext cx="273000" cy="33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67" b="0">
                <a:solidFill>
                  <a:schemeClr val="accent1"/>
                </a:solidFill>
                <a:latin typeface="+mn-lt"/>
              </a:defRPr>
            </a:lvl1pPr>
          </a:lstStyle>
          <a:p>
            <a:fld id="{95249FB3-2D92-4B86-AF9E-9917563CAF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C5281B8-2526-4952-B782-913AE43AE1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2073" y="4679950"/>
            <a:ext cx="1070520" cy="114710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00" b="1"/>
            </a:lvl1pPr>
          </a:lstStyle>
          <a:p>
            <a:r>
              <a:rPr lang="fr-FR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17877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C21913-7D9E-48F2-9FB7-F879A211DC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A76689-269E-4C10-A7D2-36C59A3D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0195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8DAC4-DE1F-46EE-8B64-0603424F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40352-3722-406A-8D0B-5F983DCB57EE}"/>
              </a:ext>
            </a:extLst>
          </p:cNvPr>
          <p:cNvSpPr/>
          <p:nvPr userDrawn="1"/>
        </p:nvSpPr>
        <p:spPr>
          <a:xfrm>
            <a:off x="48831" y="12700"/>
            <a:ext cx="3546954" cy="26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1138">
              <a:solidFill>
                <a:srgbClr val="6D6E71"/>
              </a:solidFill>
              <a:latin typeface="Impact" panose="020B0806030902050204" pitchFamily="34" charset="0"/>
              <a:cs typeface="Arial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3DE52E7-34C8-4BA3-9279-3EFD787779B9}"/>
              </a:ext>
            </a:extLst>
          </p:cNvPr>
          <p:cNvCxnSpPr>
            <a:cxnSpLocks/>
          </p:cNvCxnSpPr>
          <p:nvPr userDrawn="1"/>
        </p:nvCxnSpPr>
        <p:spPr>
          <a:xfrm>
            <a:off x="356600" y="338616"/>
            <a:ext cx="0" cy="9462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9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5AC31-0402-4E78-905A-8B80270201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E28748-F104-44E7-A01B-B96927DB9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084ADD-28ED-4CFC-A607-5F0382718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A99B7D-37E2-42EC-ABB5-7D52964D1E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8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C12498A-BFA0-43D1-8E61-1323E776A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114BEE4-59B0-4F12-AE67-FF79C15D5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Sommaire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22C4CA2-5344-4D90-927F-D0C79F3A165C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5261AF1B-7D35-4324-9C57-0F44D48F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78" y="2410365"/>
            <a:ext cx="1609043" cy="617507"/>
          </a:xfrm>
        </p:spPr>
        <p:txBody>
          <a:bodyPr>
            <a:normAutofit/>
          </a:bodyPr>
          <a:lstStyle>
            <a:lvl1pPr marL="0" indent="0" algn="ctr">
              <a:buNone/>
              <a:defRPr sz="3900">
                <a:latin typeface="+mj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321A942-2F41-4775-9752-E19F169643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14654" y="2373687"/>
            <a:ext cx="1609043" cy="690863"/>
          </a:xfrm>
        </p:spPr>
        <p:txBody>
          <a:bodyPr>
            <a:normAutofit/>
          </a:bodyPr>
          <a:lstStyle>
            <a:lvl1pPr marL="0" indent="0" algn="ctr">
              <a:buNone/>
              <a:defRPr sz="3900">
                <a:latin typeface="+mj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CA429FD8-58B0-4B42-888A-C8D9C88C5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7122" y="3101229"/>
            <a:ext cx="2466555" cy="1203353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fr-FR"/>
              <a:t>Chapitre 1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45328703-0808-4862-A334-EB40B18F12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30888" y="3101229"/>
            <a:ext cx="2466555" cy="1203353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fr-FR"/>
              <a:t>Chapitre 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75E294FD-60D0-409A-AD2D-13D340DFA2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5898" y="3101229"/>
            <a:ext cx="2466555" cy="1203353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fr-FR"/>
              <a:t>Chapitre 3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C3DE7CBB-6723-42C6-8C20-6E20AA9280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878" y="4486457"/>
            <a:ext cx="1609043" cy="617507"/>
          </a:xfrm>
        </p:spPr>
        <p:txBody>
          <a:bodyPr>
            <a:normAutofit/>
          </a:bodyPr>
          <a:lstStyle>
            <a:lvl1pPr marL="0" indent="0" algn="ctr">
              <a:buNone/>
              <a:defRPr sz="3900">
                <a:latin typeface="+mj-lt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DCF1609D-93A5-4040-9637-59B08FAB75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122" y="5177320"/>
            <a:ext cx="2466555" cy="1203353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fr-FR"/>
              <a:t>Chapitre 4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5901-ACC1-4C86-AD97-AC20C9AEA1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8479" y="4557263"/>
            <a:ext cx="1609043" cy="617507"/>
          </a:xfrm>
        </p:spPr>
        <p:txBody>
          <a:bodyPr>
            <a:normAutofit/>
          </a:bodyPr>
          <a:lstStyle>
            <a:lvl1pPr marL="0" indent="0" algn="ctr">
              <a:buNone/>
              <a:defRPr sz="3900">
                <a:latin typeface="+mj-lt"/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BA697D20-2326-44C1-8EC0-1B443AECAE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9723" y="5248125"/>
            <a:ext cx="2466555" cy="1203353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fr-FR"/>
              <a:t>Chapitre 5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35C9803C-BDEE-41FD-9BF2-7BE0E5A997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4654" y="4557263"/>
            <a:ext cx="1609043" cy="617507"/>
          </a:xfrm>
        </p:spPr>
        <p:txBody>
          <a:bodyPr>
            <a:normAutofit/>
          </a:bodyPr>
          <a:lstStyle>
            <a:lvl1pPr marL="0" indent="0" algn="ctr">
              <a:buNone/>
              <a:defRPr sz="3900">
                <a:latin typeface="+mj-lt"/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55DD4721-F763-4AB7-A8D9-D76DD38195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85898" y="5248125"/>
            <a:ext cx="2466555" cy="1203353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fr-FR"/>
              <a:t>Chapitre 6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2778CC63-7C27-478D-BC47-DCA472CF31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62496" y="2410365"/>
            <a:ext cx="1609043" cy="617507"/>
          </a:xfrm>
        </p:spPr>
        <p:txBody>
          <a:bodyPr>
            <a:normAutofit/>
          </a:bodyPr>
          <a:lstStyle>
            <a:lvl1pPr marL="0" indent="0" algn="ctr">
              <a:buNone/>
              <a:defRPr sz="3900">
                <a:latin typeface="+mj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429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2C4B6B-3565-4384-A9F9-33E34FD09F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823" y="1265238"/>
            <a:ext cx="4434483" cy="4764087"/>
          </a:xfrm>
        </p:spPr>
        <p:txBody>
          <a:bodyPr anchor="ctr">
            <a:normAutofit/>
          </a:bodyPr>
          <a:lstStyle>
            <a:lvl1pPr algn="l">
              <a:defRPr sz="3900"/>
            </a:lvl1pPr>
          </a:lstStyle>
          <a:p>
            <a:r>
              <a:rPr lang="fr-FR"/>
              <a:t>1. Modifiez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84C8F3-6880-4E4C-ABE6-E490340F17C1}"/>
              </a:ext>
            </a:extLst>
          </p:cNvPr>
          <p:cNvCxnSpPr/>
          <p:nvPr/>
        </p:nvCxnSpPr>
        <p:spPr>
          <a:xfrm>
            <a:off x="6353771" y="1265238"/>
            <a:ext cx="0" cy="4183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65E4C1B-A1E4-4C9F-BA89-25B024B4E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A12C5D6-A4C8-46F4-99E7-4B520A551D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99279" y="1777221"/>
            <a:ext cx="2725440" cy="29765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Objet</a:t>
            </a:r>
          </a:p>
        </p:txBody>
      </p:sp>
    </p:spTree>
    <p:extLst>
      <p:ext uri="{BB962C8B-B14F-4D97-AF65-F5344CB8AC3E}">
        <p14:creationId xmlns:p14="http://schemas.microsoft.com/office/powerpoint/2010/main" val="411043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7767CE0-2D11-45B6-AF5D-9D2386BDDF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7CAEC-112A-40D9-9B0B-7A04A649FE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7" y="2173858"/>
            <a:ext cx="8242102" cy="370148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D152D4-0324-42D2-B25A-3B0BD2E10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ACD780D-46C1-4678-AF90-35B3BF3E8F03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182B567-DF2F-4FBF-BB86-45A87D1F1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A077A17-94F0-4B1A-B743-04BE9637A0FD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5250" y="-123825"/>
            <a:ext cx="10248900" cy="717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66309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8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2780" userDrawn="1">
          <p15:clr>
            <a:srgbClr val="FBAE40"/>
          </p15:clr>
        </p15:guide>
        <p15:guide id="5" pos="570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7767CE0-2D11-45B6-AF5D-9D2386BDDF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7CAEC-112A-40D9-9B0B-7A04A649FE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7" y="1571626"/>
            <a:ext cx="8242102" cy="43037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ECDD08-678C-494D-9E55-11B798B16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649FC05-D803-451F-83E5-A0E0D2071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bg1"/>
                </a:solidFill>
                <a:latin typeface="+mj-lt"/>
              </a:defRPr>
            </a:lvl1pPr>
          </a:lstStyle>
          <a:p>
            <a:fld id="{F417D9D4-C72A-4664-AADD-539EE03F4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59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nnes de texte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F52701F-5206-4366-9968-8127E13E5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56F6484-869C-437D-BCE4-6D7D5203D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2165232"/>
            <a:ext cx="3838575" cy="4024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9237684-F2F8-432D-8706-7482026AD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4564" y="2161846"/>
            <a:ext cx="3838575" cy="4024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394791-E483-418D-941C-F5B3AB934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C298DD12-AA58-4524-8E88-89D80CA66EEF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20962A8-F81D-4464-A651-BDCB61848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0529DCE-DE23-4C22-885B-8AE97C13D31B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33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F52701F-5206-4366-9968-8127E13E5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56F6484-869C-437D-BCE4-6D7D5203D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1570367"/>
            <a:ext cx="3838575" cy="3781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9237684-F2F8-432D-8706-7482026AD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4564" y="1566982"/>
            <a:ext cx="3838575" cy="3781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A0A849-D85C-4C37-9554-ED4F33219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954BC5A-05BA-432B-9686-F3529B81D281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2375884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nnes de bullet point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F52701F-5206-4366-9968-8127E13E5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7B1172-9E58-408C-962E-598EE1594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7" y="2173858"/>
            <a:ext cx="4148138" cy="39957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03909FF-B3D1-4A38-A682-9A8690A240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7621" y="2173649"/>
            <a:ext cx="4148138" cy="39957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8A47D6C-AFFE-4DBD-BACB-6867E5E40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49EEB8C-F6BD-49C9-9FFC-BBD97E57B7C9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977E4A9-A524-4F31-9BC6-31A58DFAD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1DB5708-6C1C-4A00-8A32-86A4D0EE6261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4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nnes de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F52701F-5206-4366-9968-8127E13E5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7B1172-9E58-408C-962E-598EE1594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5210" y="1559461"/>
            <a:ext cx="4148138" cy="37814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03909FF-B3D1-4A38-A682-9A8690A240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01795" y="1559252"/>
            <a:ext cx="4148138" cy="37814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152D7E-5D4C-4B7C-8853-6B594C042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2A8CEC9-1D7A-437B-B0AB-324A180B5796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1325073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1 illustration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5FF02A89-F25D-40C7-BEB6-FDF20F13A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9" y="2165232"/>
            <a:ext cx="3993940" cy="37697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3C333D3-1919-46F5-AF39-48654D295AB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1132E08-A2D1-49EF-9908-DF0F9C28A3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26595" y="2143089"/>
            <a:ext cx="3993356" cy="3792156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ABA0834-73C6-496D-A030-0720C1F07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2835335-32D5-4DA6-9395-CD6B9C1E7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bg1"/>
                </a:solidFill>
                <a:latin typeface="+mj-lt"/>
              </a:defRPr>
            </a:lvl1pPr>
          </a:lstStyle>
          <a:p>
            <a:fld id="{F417D9D4-C72A-4664-AADD-539EE03F442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A2144AC-7010-4FD1-8D9E-BDC5754A3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8538646-8657-4DD5-A27B-008E5112D3E6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96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1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5FF02A89-F25D-40C7-BEB6-FDF20F13A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28" y="1390651"/>
            <a:ext cx="3993940" cy="4344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3C333D3-1919-46F5-AF39-48654D295AB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1132E08-A2D1-49EF-9908-DF0F9C28A3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29784" y="1365094"/>
            <a:ext cx="3993356" cy="4370127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BA512A-47FB-4741-818C-4BF12C3FD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DED0BEDA-0258-4376-AB0D-415324BD80A7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1849028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llustration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F8FACC2-7D91-4314-A43A-DC7E801D00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AA3FCA5-4350-4D1A-9AA4-F49AE7DF7D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7" y="2156604"/>
            <a:ext cx="8242102" cy="3888000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9B031D4-D4FA-4091-BDDE-420391D1A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104F0E8-06B0-4860-A3A9-2B79E5E6D9A7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20C0324-D979-4CF9-9086-08BF84696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5D705B5-E7ED-421A-AD4B-592B07478CD5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11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F8FACC2-7D91-4314-A43A-DC7E801D00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AA3FCA5-4350-4D1A-9AA4-F49AE7DF7D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7" y="1257301"/>
            <a:ext cx="8242102" cy="4786147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5DE31A-5BF1-4403-B2F7-D3DE1CE40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58FB321-54DA-43E2-9A84-CEA07EA80A59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2353622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es + 2 illustrations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309AC12-F3D3-49EA-8665-FD588FDFE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0370" y="2168794"/>
            <a:ext cx="3447752" cy="1961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9BEAD08E-8F22-45E2-95F1-91D0668E85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2181" y="2168794"/>
            <a:ext cx="3447752" cy="1961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89235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3099D1E6-E51D-4AFB-9EFE-8B6E2E2408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0371" y="4364040"/>
            <a:ext cx="3447753" cy="1811337"/>
          </a:xfr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45FD7381-E398-450A-B919-5740BCE29D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82180" y="4364040"/>
            <a:ext cx="3447753" cy="1811337"/>
          </a:xfr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24C255F-092D-4F61-9C47-DFE1F29A3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DEC892F-19FD-41A4-A4AE-16AAC2DE3D32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025760D7-EBC7-470E-8709-DA8D6C390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B81B0B6-A5A2-4273-9CE7-0ED74408B98A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7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7197285-287E-478E-A4ED-F6E3F14462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8003" y="1412881"/>
            <a:ext cx="8833049" cy="295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358C"/>
                </a:solidFill>
                <a:latin typeface="MontserratAlternates-ExtraBold"/>
              </a:defRPr>
            </a:lvl1pPr>
            <a:lvl2pPr>
              <a:defRPr sz="1600">
                <a:solidFill>
                  <a:srgbClr val="26358C"/>
                </a:solidFill>
                <a:latin typeface="MontserratAlternates-ExtraBold"/>
              </a:defRPr>
            </a:lvl2pPr>
            <a:lvl3pPr>
              <a:defRPr sz="1400">
                <a:solidFill>
                  <a:srgbClr val="26358C"/>
                </a:solidFill>
                <a:latin typeface="MontserratAlternates-ExtraBold"/>
              </a:defRPr>
            </a:lvl3pPr>
            <a:lvl4pPr>
              <a:defRPr sz="1400">
                <a:solidFill>
                  <a:srgbClr val="26358C"/>
                </a:solidFill>
                <a:latin typeface="MontserratAlternates-ExtraBold"/>
              </a:defRPr>
            </a:lvl4pPr>
            <a:lvl5pPr>
              <a:defRPr sz="1050">
                <a:solidFill>
                  <a:srgbClr val="26358C"/>
                </a:solidFill>
                <a:latin typeface="MontserratAlternates-ExtraBold"/>
              </a:defRPr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B5E4086-67C8-45CA-9819-4FBE740EA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770" y="458912"/>
            <a:ext cx="7394112" cy="53517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280">
                <a:solidFill>
                  <a:srgbClr val="26358C"/>
                </a:solidFill>
                <a:latin typeface="MontserratAlternates-ExtraBold"/>
              </a:defRPr>
            </a:lvl1pPr>
          </a:lstStyle>
          <a:p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71286F6-6A8A-44CC-B3B7-BFDCC1D05491}"/>
              </a:ext>
            </a:extLst>
          </p:cNvPr>
          <p:cNvCxnSpPr/>
          <p:nvPr userDrawn="1"/>
        </p:nvCxnSpPr>
        <p:spPr>
          <a:xfrm>
            <a:off x="508003" y="464381"/>
            <a:ext cx="468000" cy="995"/>
          </a:xfrm>
          <a:prstGeom prst="line">
            <a:avLst/>
          </a:prstGeom>
          <a:ln w="28575">
            <a:solidFill>
              <a:srgbClr val="26358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0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8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2780" userDrawn="1">
          <p15:clr>
            <a:srgbClr val="FBAE40"/>
          </p15:clr>
        </p15:guide>
        <p15:guide id="5" pos="570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es + 2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309AC12-F3D3-49EA-8665-FD588FDFE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964" y="1562819"/>
            <a:ext cx="3447752" cy="1961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9BEAD08E-8F22-45E2-95F1-91D0668E85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3775" y="1562819"/>
            <a:ext cx="3447752" cy="1961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89235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3099D1E6-E51D-4AFB-9EFE-8B6E2E2408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1965" y="3758065"/>
            <a:ext cx="3447753" cy="1811337"/>
          </a:xfr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45FD7381-E398-450A-B919-5740BCE29D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3774" y="3758065"/>
            <a:ext cx="3447753" cy="1811337"/>
          </a:xfr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89A1E6-E357-47CD-B507-7FD924A4A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E4EFC57-7996-4D75-953B-5F4376956F23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4092545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llustrations + texte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309AC12-F3D3-49EA-8665-FD588FDFE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7" y="4431094"/>
            <a:ext cx="8242103" cy="15474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50C21DB2-BAB7-42CC-953F-A032559D30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1036" y="2145096"/>
            <a:ext cx="3895329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730724F2-8C53-4C4B-818A-1C9D2B1C35B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7809" y="2145096"/>
            <a:ext cx="3895329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61A615F2-68FB-4A51-B1F2-6C976EEB395D}"/>
              </a:ext>
            </a:extLst>
          </p:cNvPr>
          <p:cNvSpPr txBox="1">
            <a:spLocks/>
          </p:cNvSpPr>
          <p:nvPr/>
        </p:nvSpPr>
        <p:spPr>
          <a:xfrm>
            <a:off x="7479731" y="6346407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1B19651-9DB1-4D45-8FD6-447B04D94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85BF60D1-DFCC-436A-879D-90979D2F9962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5AEC3C5-0FC1-4A7F-8898-8B6AE83E7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8BC8C4C-C3FB-4D9A-B2AA-071264BC1BC1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79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llustration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309AC12-F3D3-49EA-8665-FD588FDFE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3783755"/>
            <a:ext cx="8242103" cy="15474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50C21DB2-BAB7-42CC-953F-A032559D30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1037" y="1497757"/>
            <a:ext cx="3895329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730724F2-8C53-4C4B-818A-1C9D2B1C35B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7811" y="1497757"/>
            <a:ext cx="3895329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61A615F2-68FB-4A51-B1F2-6C976EEB395D}"/>
              </a:ext>
            </a:extLst>
          </p:cNvPr>
          <p:cNvSpPr txBox="1">
            <a:spLocks/>
          </p:cNvSpPr>
          <p:nvPr/>
        </p:nvSpPr>
        <p:spPr>
          <a:xfrm>
            <a:off x="7479731" y="6346407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7C6F9F-EC88-4720-92BF-B20A27042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8CD6DA8-EB7E-45E5-A9D5-BC2515BD643E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356799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llustrations + texte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309AC12-F3D3-49EA-8665-FD588FDFE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7" y="4443119"/>
            <a:ext cx="8242103" cy="15474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3" name="Espace réservé du contenu 10">
            <a:extLst>
              <a:ext uri="{FF2B5EF4-FFF2-40B4-BE49-F238E27FC236}">
                <a16:creationId xmlns:a16="http://schemas.microsoft.com/office/drawing/2014/main" id="{6BE69406-7680-4DDE-A6ED-E11CF25E02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1036" y="2157122"/>
            <a:ext cx="2290763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contenu 10">
            <a:extLst>
              <a:ext uri="{FF2B5EF4-FFF2-40B4-BE49-F238E27FC236}">
                <a16:creationId xmlns:a16="http://schemas.microsoft.com/office/drawing/2014/main" id="{B9613A38-87E1-431E-836A-0CC7A9C4CEC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56706" y="2162153"/>
            <a:ext cx="2290763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10">
            <a:extLst>
              <a:ext uri="{FF2B5EF4-FFF2-40B4-BE49-F238E27FC236}">
                <a16:creationId xmlns:a16="http://schemas.microsoft.com/office/drawing/2014/main" id="{795B12BE-3CC8-4F9C-B507-F492A3C36AF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632376" y="2133069"/>
            <a:ext cx="2290763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31276F4F-DFD5-4F7D-903E-C07DD5C7C2A9}"/>
              </a:ext>
            </a:extLst>
          </p:cNvPr>
          <p:cNvSpPr txBox="1">
            <a:spLocks/>
          </p:cNvSpPr>
          <p:nvPr/>
        </p:nvSpPr>
        <p:spPr>
          <a:xfrm>
            <a:off x="7479731" y="6346407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6F91417-9F0E-48C5-B9FE-D45E64305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648EDB7B-9544-4A8D-A9D6-FE03F5CFFD36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EAA1861-21FA-4B90-ABF0-45A4CD00E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8E79A2D-D186-4CF6-9DE5-D70269189BF0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99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llustration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309AC12-F3D3-49EA-8665-FD588FDFE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3728043"/>
            <a:ext cx="8242103" cy="15474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3" name="Espace réservé du contenu 10">
            <a:extLst>
              <a:ext uri="{FF2B5EF4-FFF2-40B4-BE49-F238E27FC236}">
                <a16:creationId xmlns:a16="http://schemas.microsoft.com/office/drawing/2014/main" id="{6BE69406-7680-4DDE-A6ED-E11CF25E02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1037" y="1442046"/>
            <a:ext cx="2290763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contenu 10">
            <a:extLst>
              <a:ext uri="{FF2B5EF4-FFF2-40B4-BE49-F238E27FC236}">
                <a16:creationId xmlns:a16="http://schemas.microsoft.com/office/drawing/2014/main" id="{B9613A38-87E1-431E-836A-0CC7A9C4CEC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56707" y="1447077"/>
            <a:ext cx="2290763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10">
            <a:extLst>
              <a:ext uri="{FF2B5EF4-FFF2-40B4-BE49-F238E27FC236}">
                <a16:creationId xmlns:a16="http://schemas.microsoft.com/office/drawing/2014/main" id="{795B12BE-3CC8-4F9C-B507-F492A3C36AF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632377" y="1417993"/>
            <a:ext cx="2290763" cy="2028825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31276F4F-DFD5-4F7D-903E-C07DD5C7C2A9}"/>
              </a:ext>
            </a:extLst>
          </p:cNvPr>
          <p:cNvSpPr txBox="1">
            <a:spLocks/>
          </p:cNvSpPr>
          <p:nvPr/>
        </p:nvSpPr>
        <p:spPr>
          <a:xfrm>
            <a:off x="7479731" y="6346407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0882B4-33B4-4584-AB1D-E2F86789A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2B91861-16A9-4BB2-A007-A1F3667E420F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109500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llustrations + texte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B44097D-15BD-4DC5-AF55-65FEA4ACA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2811" y="2185218"/>
            <a:ext cx="2933397" cy="37532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7A9E5FDF-5882-4C8F-B11E-DE98C88ABCA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5879" y="2185220"/>
            <a:ext cx="2453283" cy="1724025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2F8C1DB0-9DEB-4F28-894D-2A33E647C0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75878" y="4214045"/>
            <a:ext cx="2453283" cy="1724025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3391A2DC-ABA1-4743-BC94-40D7C67912C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69857" y="2185218"/>
            <a:ext cx="2453283" cy="1724025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12D9CEB8-6263-4AC4-A7B0-4E43BCC31DC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469857" y="4214044"/>
            <a:ext cx="2453283" cy="1724025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1AE0D2CE-AA5C-4542-AF2A-C4C4FA39BB34}"/>
              </a:ext>
            </a:extLst>
          </p:cNvPr>
          <p:cNvSpPr txBox="1">
            <a:spLocks/>
          </p:cNvSpPr>
          <p:nvPr/>
        </p:nvSpPr>
        <p:spPr>
          <a:xfrm>
            <a:off x="7479731" y="6346407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87B91FC-4667-41D3-B58A-56A41F447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E4D18AB-468E-4455-A033-2D5E01D95F8E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4778C49-2693-4610-8021-6A0B3568A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476597D-A332-40F1-B74C-C7BB46899C6C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6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llustration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B44097D-15BD-4DC5-AF55-65FEA4ACA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2811" y="1606664"/>
            <a:ext cx="2933397" cy="37532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7A9E5FDF-5882-4C8F-B11E-DE98C88ABCA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5879" y="1606666"/>
            <a:ext cx="2453283" cy="1724025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2F8C1DB0-9DEB-4F28-894D-2A33E647C0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75878" y="3635492"/>
            <a:ext cx="2453283" cy="1724025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3391A2DC-ABA1-4743-BC94-40D7C67912C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69857" y="1606665"/>
            <a:ext cx="2453283" cy="1724025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12D9CEB8-6263-4AC4-A7B0-4E43BCC31DC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469857" y="3635490"/>
            <a:ext cx="2453283" cy="1724025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1AE0D2CE-AA5C-4542-AF2A-C4C4FA39BB34}"/>
              </a:ext>
            </a:extLst>
          </p:cNvPr>
          <p:cNvSpPr txBox="1">
            <a:spLocks/>
          </p:cNvSpPr>
          <p:nvPr/>
        </p:nvSpPr>
        <p:spPr>
          <a:xfrm>
            <a:off x="7479731" y="6346407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61E56E-2B30-43AD-926E-1808BA778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65595B6-ED6D-4C86-8B48-417583EDC11B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323226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llustrations + texte &amp;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C7E3BA-54D9-4B15-B01F-1BC21D8DCC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2364" y="5225633"/>
            <a:ext cx="8238232" cy="1120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contenu 7">
            <a:extLst>
              <a:ext uri="{FF2B5EF4-FFF2-40B4-BE49-F238E27FC236}">
                <a16:creationId xmlns:a16="http://schemas.microsoft.com/office/drawing/2014/main" id="{96339926-6609-4413-A1A1-5EF928AD81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12364" y="223587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7">
            <a:extLst>
              <a:ext uri="{FF2B5EF4-FFF2-40B4-BE49-F238E27FC236}">
                <a16:creationId xmlns:a16="http://schemas.microsoft.com/office/drawing/2014/main" id="{E7DE4277-8E6B-4F4A-ABE9-BA6C3665A8D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300697" y="2237733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7">
            <a:extLst>
              <a:ext uri="{FF2B5EF4-FFF2-40B4-BE49-F238E27FC236}">
                <a16:creationId xmlns:a16="http://schemas.microsoft.com/office/drawing/2014/main" id="{AFBFACF9-D139-40AC-943B-B6CDA2D590A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189028" y="223587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contenu 7">
            <a:extLst>
              <a:ext uri="{FF2B5EF4-FFF2-40B4-BE49-F238E27FC236}">
                <a16:creationId xmlns:a16="http://schemas.microsoft.com/office/drawing/2014/main" id="{3C60DF4C-F10C-4D5B-B822-7007D105FAD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77359" y="2240125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contenu 7">
            <a:extLst>
              <a:ext uri="{FF2B5EF4-FFF2-40B4-BE49-F238E27FC236}">
                <a16:creationId xmlns:a16="http://schemas.microsoft.com/office/drawing/2014/main" id="{F165D8CE-E126-45B6-9CA3-4A97A90A6BB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965689" y="223587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contenu 7">
            <a:extLst>
              <a:ext uri="{FF2B5EF4-FFF2-40B4-BE49-F238E27FC236}">
                <a16:creationId xmlns:a16="http://schemas.microsoft.com/office/drawing/2014/main" id="{0F828BFE-FACA-4F0F-98B6-4F1F60549CE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12364" y="3642504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contenu 7">
            <a:extLst>
              <a:ext uri="{FF2B5EF4-FFF2-40B4-BE49-F238E27FC236}">
                <a16:creationId xmlns:a16="http://schemas.microsoft.com/office/drawing/2014/main" id="{7860A0F3-4A20-484D-81B2-612F87DD503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2300695" y="3642504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contenu 7">
            <a:extLst>
              <a:ext uri="{FF2B5EF4-FFF2-40B4-BE49-F238E27FC236}">
                <a16:creationId xmlns:a16="http://schemas.microsoft.com/office/drawing/2014/main" id="{7B6E9494-FC7E-4857-B63D-2B467A5F8AD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189027" y="366977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contenu 7">
            <a:extLst>
              <a:ext uri="{FF2B5EF4-FFF2-40B4-BE49-F238E27FC236}">
                <a16:creationId xmlns:a16="http://schemas.microsoft.com/office/drawing/2014/main" id="{D4A0CE35-4DE7-4599-896C-7342974A3C3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077358" y="366977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contenu 7">
            <a:extLst>
              <a:ext uri="{FF2B5EF4-FFF2-40B4-BE49-F238E27FC236}">
                <a16:creationId xmlns:a16="http://schemas.microsoft.com/office/drawing/2014/main" id="{BDBBFE3B-4CCF-47C6-8BDC-C6056B2BE17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65689" y="3642504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8A7C8D0-2E56-44AC-AC78-A3AC6FE5D03C}"/>
              </a:ext>
            </a:extLst>
          </p:cNvPr>
          <p:cNvSpPr txBox="1">
            <a:spLocks/>
          </p:cNvSpPr>
          <p:nvPr/>
        </p:nvSpPr>
        <p:spPr>
          <a:xfrm>
            <a:off x="7479731" y="6346407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EFEBFDD-C17F-482D-8E7C-0320AFCF9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0C8A122E-9D1A-4A76-9CCB-34694B66A311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2EFADCCD-A4E2-4B41-8BB1-D528CBD115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51" y="868767"/>
            <a:ext cx="8247261" cy="762000"/>
          </a:xfrm>
        </p:spPr>
        <p:txBody>
          <a:bodyPr anchor="b">
            <a:normAutofit/>
          </a:bodyPr>
          <a:lstStyle>
            <a:lvl1pPr algn="l">
              <a:defRPr sz="3250"/>
            </a:lvl1pPr>
          </a:lstStyle>
          <a:p>
            <a:r>
              <a:rPr lang="fr-FR"/>
              <a:t>Modifiez le titre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2B22958-B597-4E1B-8056-6BF687412E8A}"/>
              </a:ext>
            </a:extLst>
          </p:cNvPr>
          <p:cNvCxnSpPr>
            <a:cxnSpLocks/>
          </p:cNvCxnSpPr>
          <p:nvPr/>
        </p:nvCxnSpPr>
        <p:spPr>
          <a:xfrm>
            <a:off x="740371" y="1643696"/>
            <a:ext cx="585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2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llustration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3B7423F-E2D5-4F83-8551-5AC5E02A1D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9130" y="379709"/>
            <a:ext cx="2234010" cy="39657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7" i="1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 titre de section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C7E3BA-54D9-4B15-B01F-1BC21D8DCC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9867" y="4510913"/>
            <a:ext cx="8238232" cy="1120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contenu 7">
            <a:extLst>
              <a:ext uri="{FF2B5EF4-FFF2-40B4-BE49-F238E27FC236}">
                <a16:creationId xmlns:a16="http://schemas.microsoft.com/office/drawing/2014/main" id="{96339926-6609-4413-A1A1-5EF928AD81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59867" y="152115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7">
            <a:extLst>
              <a:ext uri="{FF2B5EF4-FFF2-40B4-BE49-F238E27FC236}">
                <a16:creationId xmlns:a16="http://schemas.microsoft.com/office/drawing/2014/main" id="{E7DE4277-8E6B-4F4A-ABE9-BA6C3665A8D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48199" y="1523013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7">
            <a:extLst>
              <a:ext uri="{FF2B5EF4-FFF2-40B4-BE49-F238E27FC236}">
                <a16:creationId xmlns:a16="http://schemas.microsoft.com/office/drawing/2014/main" id="{AFBFACF9-D139-40AC-943B-B6CDA2D590A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136531" y="152115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contenu 7">
            <a:extLst>
              <a:ext uri="{FF2B5EF4-FFF2-40B4-BE49-F238E27FC236}">
                <a16:creationId xmlns:a16="http://schemas.microsoft.com/office/drawing/2014/main" id="{3C60DF4C-F10C-4D5B-B822-7007D105FAD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24862" y="1525405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contenu 7">
            <a:extLst>
              <a:ext uri="{FF2B5EF4-FFF2-40B4-BE49-F238E27FC236}">
                <a16:creationId xmlns:a16="http://schemas.microsoft.com/office/drawing/2014/main" id="{F165D8CE-E126-45B6-9CA3-4A97A90A6BB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913192" y="152115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contenu 7">
            <a:extLst>
              <a:ext uri="{FF2B5EF4-FFF2-40B4-BE49-F238E27FC236}">
                <a16:creationId xmlns:a16="http://schemas.microsoft.com/office/drawing/2014/main" id="{0F828BFE-FACA-4F0F-98B6-4F1F60549CE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59867" y="2927784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contenu 7">
            <a:extLst>
              <a:ext uri="{FF2B5EF4-FFF2-40B4-BE49-F238E27FC236}">
                <a16:creationId xmlns:a16="http://schemas.microsoft.com/office/drawing/2014/main" id="{7860A0F3-4A20-484D-81B2-612F87DD503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2248198" y="2927784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contenu 7">
            <a:extLst>
              <a:ext uri="{FF2B5EF4-FFF2-40B4-BE49-F238E27FC236}">
                <a16:creationId xmlns:a16="http://schemas.microsoft.com/office/drawing/2014/main" id="{7B6E9494-FC7E-4857-B63D-2B467A5F8AD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136529" y="295505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contenu 7">
            <a:extLst>
              <a:ext uri="{FF2B5EF4-FFF2-40B4-BE49-F238E27FC236}">
                <a16:creationId xmlns:a16="http://schemas.microsoft.com/office/drawing/2014/main" id="{D4A0CE35-4DE7-4599-896C-7342974A3C3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024861" y="2955057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contenu 7">
            <a:extLst>
              <a:ext uri="{FF2B5EF4-FFF2-40B4-BE49-F238E27FC236}">
                <a16:creationId xmlns:a16="http://schemas.microsoft.com/office/drawing/2014/main" id="{BDBBFE3B-4CCF-47C6-8BDC-C6056B2BE17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13192" y="2927784"/>
            <a:ext cx="1725811" cy="1212851"/>
          </a:xfr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8A7C8D0-2E56-44AC-AC78-A3AC6FE5D03C}"/>
              </a:ext>
            </a:extLst>
          </p:cNvPr>
          <p:cNvSpPr txBox="1">
            <a:spLocks/>
          </p:cNvSpPr>
          <p:nvPr/>
        </p:nvSpPr>
        <p:spPr>
          <a:xfrm>
            <a:off x="7479731" y="6346407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2333519-C964-4155-99B6-501312630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A3AA7370-2107-4FD1-8EBD-2EB99AF8AAC2}"/>
              </a:ext>
            </a:extLst>
          </p:cNvPr>
          <p:cNvSpPr txBox="1">
            <a:spLocks/>
          </p:cNvSpPr>
          <p:nvPr/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7D9D4-C72A-4664-AADD-539EE03F4425}" type="slidenum">
              <a:rPr lang="fr-FR" sz="975" smtClean="0"/>
              <a:pPr/>
              <a:t>‹N°›</a:t>
            </a:fld>
            <a:endParaRPr lang="fr-FR" sz="975"/>
          </a:p>
        </p:txBody>
      </p:sp>
    </p:spTree>
    <p:extLst>
      <p:ext uri="{BB962C8B-B14F-4D97-AF65-F5344CB8AC3E}">
        <p14:creationId xmlns:p14="http://schemas.microsoft.com/office/powerpoint/2010/main" val="3720498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469D8B3-812C-4209-9582-AA7402E6FB84}"/>
              </a:ext>
            </a:extLst>
          </p:cNvPr>
          <p:cNvSpPr txBox="1">
            <a:spLocks/>
          </p:cNvSpPr>
          <p:nvPr/>
        </p:nvSpPr>
        <p:spPr>
          <a:xfrm>
            <a:off x="7735120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75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6FB693-A451-4CD8-908C-B14246953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" y="5243210"/>
            <a:ext cx="2325408" cy="1427815"/>
          </a:xfrm>
          <a:prstGeom prst="rect">
            <a:avLst/>
          </a:prstGeom>
        </p:spPr>
      </p:pic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A6D7AD8F-7F08-42B9-894C-EFDC82F08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085" y="5376433"/>
            <a:ext cx="2100744" cy="457200"/>
          </a:xfrm>
        </p:spPr>
        <p:txBody>
          <a:bodyPr>
            <a:normAutofit/>
          </a:bodyPr>
          <a:lstStyle>
            <a:lvl1pPr marL="0" indent="0">
              <a:buNone/>
              <a:defRPr sz="1219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469BEA8-1CD7-4E70-B613-56CB7167DF4B}"/>
              </a:ext>
            </a:extLst>
          </p:cNvPr>
          <p:cNvCxnSpPr>
            <a:cxnSpLocks/>
          </p:cNvCxnSpPr>
          <p:nvPr/>
        </p:nvCxnSpPr>
        <p:spPr>
          <a:xfrm>
            <a:off x="370289" y="5727917"/>
            <a:ext cx="585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606606-A381-418F-B873-A6FFF417D9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085" y="5838101"/>
            <a:ext cx="2271196" cy="7572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06"/>
              </a:spcBef>
              <a:buNone/>
              <a:defRPr sz="894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Coordonnées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0D4E067-3083-491E-857B-38C4797FF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5" y="150229"/>
            <a:ext cx="765736" cy="650623"/>
          </a:xfrm>
          <a:prstGeom prst="rect">
            <a:avLst/>
          </a:prstGeom>
        </p:spPr>
      </p:pic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536F2F4-0306-42EA-9559-410ED9CFE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7405" y="2335877"/>
            <a:ext cx="5240636" cy="1167047"/>
          </a:xfrm>
        </p:spPr>
        <p:txBody>
          <a:bodyPr>
            <a:normAutofit/>
          </a:bodyPr>
          <a:lstStyle>
            <a:lvl1pPr marL="0" indent="0" algn="ctr">
              <a:buNone/>
              <a:defRPr sz="4875">
                <a:latin typeface="+mj-lt"/>
              </a:defRPr>
            </a:lvl1pPr>
          </a:lstStyle>
          <a:p>
            <a:pPr lvl="0"/>
            <a:r>
              <a:rPr lang="fr-FR"/>
              <a:t>Merci !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36716905-9090-48FA-B77C-0D6DCE1C3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770" y="458912"/>
            <a:ext cx="7394112" cy="53517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280">
                <a:solidFill>
                  <a:srgbClr val="26358C"/>
                </a:solidFill>
                <a:latin typeface="MontserratAlternates-ExtraBold"/>
              </a:defRPr>
            </a:lvl1pPr>
          </a:lstStyle>
          <a:p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BE9D8D5-34BA-42E5-B54E-00D26CEDDFFE}"/>
              </a:ext>
            </a:extLst>
          </p:cNvPr>
          <p:cNvCxnSpPr/>
          <p:nvPr userDrawn="1"/>
        </p:nvCxnSpPr>
        <p:spPr>
          <a:xfrm>
            <a:off x="564952" y="811804"/>
            <a:ext cx="468000" cy="995"/>
          </a:xfrm>
          <a:prstGeom prst="line">
            <a:avLst/>
          </a:prstGeom>
          <a:ln w="28575">
            <a:solidFill>
              <a:srgbClr val="26358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281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469D8B3-812C-4209-9582-AA7402E6FB84}"/>
              </a:ext>
            </a:extLst>
          </p:cNvPr>
          <p:cNvSpPr txBox="1">
            <a:spLocks/>
          </p:cNvSpPr>
          <p:nvPr/>
        </p:nvSpPr>
        <p:spPr>
          <a:xfrm>
            <a:off x="7735120" y="6492876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75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26F08D-3C06-4579-AC96-1A8A33B48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36" y="2016958"/>
            <a:ext cx="1766135" cy="1500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333388-FCE9-46B9-8EE7-FDF5D8E8FC6A}"/>
              </a:ext>
            </a:extLst>
          </p:cNvPr>
          <p:cNvSpPr/>
          <p:nvPr/>
        </p:nvSpPr>
        <p:spPr>
          <a:xfrm>
            <a:off x="3284752" y="3776201"/>
            <a:ext cx="306420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fr-FR" sz="1950" b="0" i="0" u="none" strike="noStrike" baseline="30000">
                <a:solidFill>
                  <a:schemeClr val="bg1"/>
                </a:solidFill>
                <a:latin typeface="Museo 300" panose="02000000000000000000" pitchFamily="50" charset="0"/>
              </a:rPr>
              <a:t>CONNECTER – ACCÉLÉRER – RÉUSSIR</a:t>
            </a:r>
          </a:p>
        </p:txBody>
      </p:sp>
    </p:spTree>
    <p:extLst>
      <p:ext uri="{BB962C8B-B14F-4D97-AF65-F5344CB8AC3E}">
        <p14:creationId xmlns:p14="http://schemas.microsoft.com/office/powerpoint/2010/main" val="2495881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e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087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e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7C151F-F3D7-4C81-B80A-25B9FEEFB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938" y="143437"/>
            <a:ext cx="1133117" cy="10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8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5AC31-0402-4E78-905A-8B80270201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E28748-F104-44E7-A01B-B96927DB9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084ADD-28ED-4CFC-A607-5F0382718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188913"/>
            <a:ext cx="627508" cy="4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3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CF303E3-07E8-40ED-930F-FCE4E586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770" y="458912"/>
            <a:ext cx="7394112" cy="53517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280">
                <a:solidFill>
                  <a:srgbClr val="26358C"/>
                </a:solidFill>
                <a:latin typeface="MontserratAlternates-ExtraBold"/>
              </a:defRPr>
            </a:lvl1pPr>
          </a:lstStyle>
          <a:p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9139208-73D6-4EE7-91BC-2D101EF7C5F2}"/>
              </a:ext>
            </a:extLst>
          </p:cNvPr>
          <p:cNvCxnSpPr/>
          <p:nvPr userDrawn="1"/>
        </p:nvCxnSpPr>
        <p:spPr>
          <a:xfrm>
            <a:off x="556639" y="464381"/>
            <a:ext cx="468000" cy="995"/>
          </a:xfrm>
          <a:prstGeom prst="line">
            <a:avLst/>
          </a:prstGeom>
          <a:ln w="28575">
            <a:solidFill>
              <a:srgbClr val="26358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5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7D6D8D8-BC6C-4690-8B50-896A86761955}"/>
              </a:ext>
            </a:extLst>
          </p:cNvPr>
          <p:cNvCxnSpPr/>
          <p:nvPr userDrawn="1"/>
        </p:nvCxnSpPr>
        <p:spPr>
          <a:xfrm>
            <a:off x="564952" y="811804"/>
            <a:ext cx="468000" cy="995"/>
          </a:xfrm>
          <a:prstGeom prst="line">
            <a:avLst/>
          </a:prstGeom>
          <a:ln w="28575">
            <a:solidFill>
              <a:srgbClr val="26358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8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CF303E3-07E8-40ED-930F-FCE4E586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771" y="458912"/>
            <a:ext cx="7309331" cy="53517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280">
                <a:solidFill>
                  <a:srgbClr val="26358C"/>
                </a:solidFill>
                <a:latin typeface="MontserratAlternates-ExtraBold"/>
              </a:defRPr>
            </a:lvl1pPr>
          </a:lstStyle>
          <a:p>
            <a:endParaRPr lang="fr-FR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BFDC6316-45F3-4477-A2B0-284715C8E9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3483" y="1103504"/>
            <a:ext cx="8784025" cy="53498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6358C"/>
                </a:solidFill>
                <a:latin typeface="MontserratAlternates-ExtraBold"/>
              </a:defRPr>
            </a:lvl1pPr>
            <a:lvl2pPr>
              <a:defRPr sz="1200">
                <a:solidFill>
                  <a:srgbClr val="26358C"/>
                </a:solidFill>
                <a:latin typeface="MontserratAlternates-ExtraBold"/>
              </a:defRPr>
            </a:lvl2pPr>
            <a:lvl3pPr>
              <a:defRPr sz="1200">
                <a:solidFill>
                  <a:srgbClr val="26358C"/>
                </a:solidFill>
                <a:latin typeface="MontserratAlternates-ExtraBold"/>
              </a:defRPr>
            </a:lvl3pPr>
            <a:lvl4pPr>
              <a:defRPr sz="1200">
                <a:solidFill>
                  <a:srgbClr val="26358C"/>
                </a:solidFill>
                <a:latin typeface="MontserratAlternates-ExtraBold"/>
              </a:defRPr>
            </a:lvl4pPr>
            <a:lvl5pPr>
              <a:defRPr sz="1200">
                <a:solidFill>
                  <a:srgbClr val="26358C"/>
                </a:solidFill>
                <a:latin typeface="MontserratAlternates-ExtraBold"/>
              </a:defRPr>
            </a:lvl5pPr>
          </a:lstStyle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2F258CFD-2C72-4C3B-A5BB-123C79B8A1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483" y="1782841"/>
            <a:ext cx="4186237" cy="2416175"/>
          </a:xfrm>
          <a:prstGeom prst="rect">
            <a:avLst/>
          </a:prstGeom>
        </p:spPr>
        <p:txBody>
          <a:bodyPr/>
          <a:lstStyle>
            <a:lvl1pPr marL="285764" indent="-285764" algn="l" defTabSz="742987" rtl="0" eaLnBrk="1" latinLnBrk="0" hangingPunct="1">
              <a:lnSpc>
                <a:spcPct val="100000"/>
              </a:lnSpc>
              <a:spcBef>
                <a:spcPts val="0"/>
              </a:spcBef>
              <a:buSzPct val="113000"/>
              <a:buFontTx/>
              <a:buBlip>
                <a:blip r:embed="rId2"/>
              </a:buBlip>
              <a:defRPr lang="fr-FR" sz="1400" b="1" kern="1200" cap="none" baseline="0" dirty="0" smtClean="0">
                <a:solidFill>
                  <a:srgbClr val="223A8C"/>
                </a:solidFill>
                <a:latin typeface="MontserratAlternates-ExtraBold"/>
                <a:ea typeface="+mn-ea"/>
                <a:cs typeface="+mn-cs"/>
              </a:defRPr>
            </a:lvl1pPr>
            <a:lvl2pPr>
              <a:defRPr lang="fr-FR" sz="1100" b="0" kern="1200" cap="none" baseline="0" dirty="0" smtClean="0">
                <a:solidFill>
                  <a:srgbClr val="26358C"/>
                </a:solidFill>
                <a:latin typeface="MontserratAlternates-ExtraBold"/>
                <a:ea typeface="+mn-ea"/>
                <a:cs typeface="+mn-cs"/>
              </a:defRPr>
            </a:lvl2pPr>
            <a:lvl3pPr marL="0" indent="0">
              <a:buNone/>
              <a:defRPr lang="fr-FR" sz="1100" b="0" kern="0" cap="none" baseline="0" dirty="0" smtClean="0">
                <a:solidFill>
                  <a:srgbClr val="26358C"/>
                </a:solidFill>
                <a:latin typeface="MontserratAlternates-ExtraBold"/>
                <a:ea typeface="+mn-ea"/>
                <a:cs typeface="+mn-cs"/>
              </a:defRPr>
            </a:lvl3pPr>
            <a:lvl4pPr marL="188923" indent="0">
              <a:buNone/>
              <a:defRPr lang="fr-FR" sz="1100" b="0" kern="0" cap="none" baseline="0" dirty="0" smtClean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4pPr>
            <a:lvl5pPr marL="0" indent="0">
              <a:buFont typeface="Arial" panose="020B0604020202020204" pitchFamily="34" charset="0"/>
              <a:buNone/>
              <a:defRPr lang="fr-FR" sz="1100" b="0" kern="0" cap="none" baseline="0" dirty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4A0B337D-B71E-44A5-B394-DFD7B8BA6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6502" y="1789095"/>
            <a:ext cx="4186237" cy="2416175"/>
          </a:xfrm>
          <a:prstGeom prst="rect">
            <a:avLst/>
          </a:prstGeom>
        </p:spPr>
        <p:txBody>
          <a:bodyPr/>
          <a:lstStyle>
            <a:lvl1pPr marL="285764" indent="-285764" algn="l" defTabSz="742987" rtl="0" eaLnBrk="1" latinLnBrk="0" hangingPunct="1">
              <a:lnSpc>
                <a:spcPct val="100000"/>
              </a:lnSpc>
              <a:spcBef>
                <a:spcPts val="0"/>
              </a:spcBef>
              <a:buSzPct val="113000"/>
              <a:buFontTx/>
              <a:buBlip>
                <a:blip r:embed="rId2"/>
              </a:buBlip>
              <a:defRPr lang="fr-FR" sz="1400" b="1" kern="1200" cap="none" baseline="0" dirty="0" smtClean="0">
                <a:solidFill>
                  <a:srgbClr val="223A8C"/>
                </a:solidFill>
                <a:latin typeface="MontserratAlternates-ExtraBold"/>
                <a:ea typeface="+mn-ea"/>
                <a:cs typeface="+mn-cs"/>
              </a:defRPr>
            </a:lvl1pPr>
            <a:lvl2pPr>
              <a:defRPr lang="fr-FR" sz="1100" b="0" kern="1200" cap="none" baseline="0" dirty="0" smtClean="0">
                <a:solidFill>
                  <a:srgbClr val="26358C"/>
                </a:solidFill>
                <a:latin typeface="MontserratAlternates-ExtraBold"/>
                <a:ea typeface="+mn-ea"/>
                <a:cs typeface="+mn-cs"/>
              </a:defRPr>
            </a:lvl2pPr>
            <a:lvl3pPr marL="0" indent="0">
              <a:buNone/>
              <a:defRPr lang="fr-FR" sz="1100" b="0" kern="0" cap="none" baseline="0" dirty="0" smtClean="0">
                <a:solidFill>
                  <a:srgbClr val="26358C"/>
                </a:solidFill>
                <a:latin typeface="MontserratAlternates-ExtraBold"/>
                <a:ea typeface="+mn-ea"/>
                <a:cs typeface="+mn-cs"/>
              </a:defRPr>
            </a:lvl3pPr>
            <a:lvl4pPr marL="188923" indent="0">
              <a:buNone/>
              <a:defRPr lang="fr-FR" sz="1100" b="0" kern="0" cap="none" baseline="0" dirty="0" smtClean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4pPr>
            <a:lvl5pPr marL="0" indent="0">
              <a:buFont typeface="Arial" panose="020B0604020202020204" pitchFamily="34" charset="0"/>
              <a:buNone/>
              <a:defRPr lang="fr-FR" sz="1100" b="0" kern="0" cap="none" baseline="0" dirty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6" name="Espace réservé du texte 19">
            <a:extLst>
              <a:ext uri="{FF2B5EF4-FFF2-40B4-BE49-F238E27FC236}">
                <a16:creationId xmlns:a16="http://schemas.microsoft.com/office/drawing/2014/main" id="{380D01DB-8100-4452-844A-5FAF2788B0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6183" y="4348241"/>
            <a:ext cx="4186237" cy="2050859"/>
          </a:xfrm>
          <a:prstGeom prst="rect">
            <a:avLst/>
          </a:prstGeom>
        </p:spPr>
        <p:txBody>
          <a:bodyPr/>
          <a:lstStyle>
            <a:lvl1pPr marL="285764" indent="-285764" algn="l" defTabSz="742987" rtl="0" eaLnBrk="1" latinLnBrk="0" hangingPunct="1">
              <a:lnSpc>
                <a:spcPct val="100000"/>
              </a:lnSpc>
              <a:spcBef>
                <a:spcPts val="0"/>
              </a:spcBef>
              <a:buSzPct val="113000"/>
              <a:buFontTx/>
              <a:buBlip>
                <a:blip r:embed="rId2"/>
              </a:buBlip>
              <a:defRPr lang="fr-FR" sz="1400" b="1" kern="1200" cap="none" baseline="0" dirty="0" smtClean="0">
                <a:solidFill>
                  <a:srgbClr val="223A8C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100" b="0" kern="1200" cap="none" baseline="0" dirty="0" smtClean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fr-FR" sz="1100" b="0" kern="0" cap="none" baseline="0" dirty="0" smtClean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3pPr>
            <a:lvl4pPr marL="188923" indent="0">
              <a:buNone/>
              <a:defRPr lang="fr-FR" sz="1100" b="0" kern="0" cap="none" baseline="0" dirty="0" smtClean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4pPr>
            <a:lvl5pPr marL="0" indent="0">
              <a:buFont typeface="Arial" panose="020B0604020202020204" pitchFamily="34" charset="0"/>
              <a:buNone/>
              <a:defRPr lang="fr-FR" sz="1100" b="0" kern="0" cap="none" baseline="0" dirty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C3158AA5-31DC-44E3-ABDA-A81C0E4DE2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7083" y="4360941"/>
            <a:ext cx="4186237" cy="2038159"/>
          </a:xfrm>
          <a:prstGeom prst="rect">
            <a:avLst/>
          </a:prstGeom>
        </p:spPr>
        <p:txBody>
          <a:bodyPr/>
          <a:lstStyle>
            <a:lvl1pPr marL="285764" indent="-285764" algn="l" defTabSz="742987" rtl="0" eaLnBrk="1" latinLnBrk="0" hangingPunct="1">
              <a:lnSpc>
                <a:spcPct val="100000"/>
              </a:lnSpc>
              <a:spcBef>
                <a:spcPts val="0"/>
              </a:spcBef>
              <a:buSzPct val="113000"/>
              <a:buFontTx/>
              <a:buBlip>
                <a:blip r:embed="rId2"/>
              </a:buBlip>
              <a:defRPr lang="fr-FR" sz="1400" b="1" kern="1200" cap="none" baseline="0" dirty="0" smtClean="0">
                <a:solidFill>
                  <a:srgbClr val="223A8C"/>
                </a:solidFill>
                <a:latin typeface="MontserratAlternates-ExtraBold"/>
                <a:ea typeface="+mn-ea"/>
                <a:cs typeface="+mn-cs"/>
              </a:defRPr>
            </a:lvl1pPr>
            <a:lvl2pPr>
              <a:defRPr lang="fr-FR" sz="1100" b="0" kern="1200" cap="none" baseline="0" dirty="0" smtClean="0">
                <a:solidFill>
                  <a:srgbClr val="26358C"/>
                </a:solidFill>
                <a:latin typeface="MontserratAlternates-ExtraBold"/>
                <a:ea typeface="+mn-ea"/>
                <a:cs typeface="+mn-cs"/>
              </a:defRPr>
            </a:lvl2pPr>
            <a:lvl3pPr marL="0" indent="0">
              <a:buNone/>
              <a:defRPr lang="fr-FR" sz="1100" b="0" kern="0" cap="none" baseline="0" dirty="0" smtClean="0">
                <a:solidFill>
                  <a:srgbClr val="26358C"/>
                </a:solidFill>
                <a:latin typeface="MontserratAlternates-ExtraBold"/>
                <a:ea typeface="+mn-ea"/>
                <a:cs typeface="+mn-cs"/>
              </a:defRPr>
            </a:lvl3pPr>
            <a:lvl4pPr marL="188923" indent="0">
              <a:buNone/>
              <a:defRPr lang="fr-FR" sz="1100" b="0" kern="0" cap="none" baseline="0" dirty="0" smtClean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4pPr>
            <a:lvl5pPr marL="0" indent="0">
              <a:buFont typeface="Arial" panose="020B0604020202020204" pitchFamily="34" charset="0"/>
              <a:buNone/>
              <a:defRPr lang="fr-FR" sz="1100" b="0" kern="0" cap="none" baseline="0" dirty="0">
                <a:solidFill>
                  <a:srgbClr val="26358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0F491E0-0A5C-4234-82A1-C7D07B9F31A2}"/>
              </a:ext>
            </a:extLst>
          </p:cNvPr>
          <p:cNvCxnSpPr/>
          <p:nvPr userDrawn="1"/>
        </p:nvCxnSpPr>
        <p:spPr>
          <a:xfrm>
            <a:off x="564952" y="811804"/>
            <a:ext cx="468000" cy="995"/>
          </a:xfrm>
          <a:prstGeom prst="line">
            <a:avLst/>
          </a:prstGeom>
          <a:ln w="28575">
            <a:solidFill>
              <a:srgbClr val="26358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2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"/>
            <a:ext cx="99072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10B913-8D54-4E72-B20A-85DB754F87F1}"/>
              </a:ext>
            </a:extLst>
          </p:cNvPr>
          <p:cNvSpPr txBox="1"/>
          <p:nvPr userDrawn="1"/>
        </p:nvSpPr>
        <p:spPr>
          <a:xfrm>
            <a:off x="310025" y="6561138"/>
            <a:ext cx="7222526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50" kern="1200" cap="all" baseline="0">
                <a:solidFill>
                  <a:srgbClr val="26358C"/>
                </a:solidFill>
                <a:latin typeface="+mn-lt"/>
                <a:ea typeface="+mn-ea"/>
                <a:cs typeface="+mn-cs"/>
              </a:rPr>
              <a:t>[NOM DE L’ENTREPRISE] / PROJET DE DÉVELOPPEMENT EXPORT</a:t>
            </a:r>
            <a:endParaRPr lang="fr-FR" sz="750" b="1" cap="all">
              <a:solidFill>
                <a:srgbClr val="26358C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3CA0BA-C8E0-40B7-9E73-B1FB10D8E7D1}"/>
              </a:ext>
            </a:extLst>
          </p:cNvPr>
          <p:cNvSpPr txBox="1"/>
          <p:nvPr userDrawn="1"/>
        </p:nvSpPr>
        <p:spPr>
          <a:xfrm>
            <a:off x="7960990" y="6561138"/>
            <a:ext cx="1457034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50" kern="1200" cap="all" baseline="0">
                <a:solidFill>
                  <a:srgbClr val="26358C"/>
                </a:solidFill>
                <a:latin typeface="+mn-lt"/>
                <a:ea typeface="+mn-ea"/>
                <a:cs typeface="+mn-cs"/>
              </a:rPr>
              <a:t> DOCUMENT CONFIDENTIEL</a:t>
            </a:r>
            <a:endParaRPr lang="fr-FR" sz="750" b="1" cap="all">
              <a:solidFill>
                <a:srgbClr val="26358C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A929AE9-C2A2-4EDF-8954-30CD87C9BBC4}"/>
              </a:ext>
            </a:extLst>
          </p:cNvPr>
          <p:cNvCxnSpPr/>
          <p:nvPr userDrawn="1"/>
        </p:nvCxnSpPr>
        <p:spPr>
          <a:xfrm>
            <a:off x="490138" y="437731"/>
            <a:ext cx="468000" cy="995"/>
          </a:xfrm>
          <a:prstGeom prst="line">
            <a:avLst/>
          </a:prstGeom>
          <a:ln w="28575">
            <a:solidFill>
              <a:srgbClr val="26358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19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8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2780" userDrawn="1">
          <p15:clr>
            <a:srgbClr val="FBAE40"/>
          </p15:clr>
        </p15:guide>
        <p15:guide id="5" pos="57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89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9.jpe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image" Target="../media/image8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image" Target="../media/image7.jpeg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7541" y="73897"/>
            <a:ext cx="9770919" cy="6784107"/>
          </a:xfrm>
          <a:prstGeom prst="rect">
            <a:avLst/>
          </a:prstGeom>
          <a:solidFill>
            <a:schemeClr val="accent4"/>
          </a:solidFill>
          <a:ln w="165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>
              <a:solidFill>
                <a:schemeClr val="bg1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26605" y="632792"/>
            <a:ext cx="8214443" cy="3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4952" y="1412875"/>
            <a:ext cx="8776097" cy="4330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>
            <a:endCxn id="2" idx="1"/>
          </p:cNvCxnSpPr>
          <p:nvPr userDrawn="1"/>
        </p:nvCxnSpPr>
        <p:spPr>
          <a:xfrm>
            <a:off x="564952" y="811804"/>
            <a:ext cx="468000" cy="995"/>
          </a:xfrm>
          <a:prstGeom prst="line">
            <a:avLst/>
          </a:prstGeom>
          <a:ln w="28575">
            <a:solidFill>
              <a:srgbClr val="26358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8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5" r:id="rId2"/>
  </p:sldLayoutIdLs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1950" b="1" kern="1200">
          <a:solidFill>
            <a:srgbClr val="26358C"/>
          </a:solidFill>
          <a:latin typeface="MontserratAlternates-ExtraBold"/>
          <a:ea typeface="+mj-ea"/>
          <a:cs typeface="Aldhabi" panose="020B0604020202020204" pitchFamily="2" charset="-78"/>
        </a:defRPr>
      </a:lvl1pPr>
    </p:titleStyle>
    <p:bodyStyle>
      <a:lvl1pPr marL="0" indent="0" algn="just" defTabSz="742987" rtl="0" eaLnBrk="1" latinLnBrk="0" hangingPunct="1">
        <a:lnSpc>
          <a:spcPct val="100000"/>
        </a:lnSpc>
        <a:spcBef>
          <a:spcPts val="406"/>
        </a:spcBef>
        <a:buFontTx/>
        <a:buNone/>
        <a:defRPr sz="1056" kern="1200">
          <a:solidFill>
            <a:schemeClr val="bg1"/>
          </a:solidFill>
          <a:latin typeface="MontserratAlternates-ExtraBold"/>
          <a:ea typeface="+mn-ea"/>
          <a:cs typeface="+mn-cs"/>
        </a:defRPr>
      </a:lvl1pPr>
      <a:lvl2pPr marL="0" indent="-73526" algn="just" defTabSz="742987" rtl="0" eaLnBrk="1" latinLnBrk="0" hangingPunct="1">
        <a:lnSpc>
          <a:spcPct val="100000"/>
        </a:lnSpc>
        <a:spcBef>
          <a:spcPts val="406"/>
        </a:spcBef>
        <a:buClr>
          <a:schemeClr val="accent2"/>
        </a:buClr>
        <a:buSzPct val="80000"/>
        <a:buFont typeface="Arial" panose="020B0604020202020204" pitchFamily="34" charset="0"/>
        <a:buChar char="•"/>
        <a:defRPr sz="1056" kern="1200">
          <a:solidFill>
            <a:schemeClr val="bg1"/>
          </a:solidFill>
          <a:latin typeface="MontserratAlternates-ExtraBold"/>
          <a:ea typeface="+mn-ea"/>
          <a:cs typeface="+mn-cs"/>
        </a:defRPr>
      </a:lvl2pPr>
      <a:lvl3pPr marL="145761" indent="-72235" algn="just" defTabSz="742987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-"/>
        <a:defRPr sz="1056" kern="1200">
          <a:solidFill>
            <a:schemeClr val="bg1"/>
          </a:solidFill>
          <a:latin typeface="MontserratAlternates-ExtraBold"/>
          <a:ea typeface="+mn-ea"/>
          <a:cs typeface="+mn-cs"/>
        </a:defRPr>
      </a:lvl3pPr>
      <a:lvl4pPr marL="219283" indent="-73526" algn="just" defTabSz="74298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56" kern="1200">
          <a:solidFill>
            <a:schemeClr val="bg1"/>
          </a:solidFill>
          <a:latin typeface="MontserratAlternates-ExtraBold"/>
          <a:ea typeface="+mn-ea"/>
          <a:cs typeface="+mn-cs"/>
        </a:defRPr>
      </a:lvl4pPr>
      <a:lvl5pPr marL="292810" indent="-73526" algn="just" defTabSz="74298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56" kern="1200">
          <a:solidFill>
            <a:schemeClr val="bg1"/>
          </a:solidFill>
          <a:latin typeface="MontserratAlternates-ExtraBold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5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769" y="6514874"/>
            <a:ext cx="8219526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900" b="0" spc="130">
                <a:solidFill>
                  <a:srgbClr val="1C3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 panose="02000503000000000000" pitchFamily="2" charset="0"/>
                <a:cs typeface="Calibri" panose="020F0502020204030204" pitchFamily="34" charset="0"/>
              </a:rPr>
              <a:t>Booster </a:t>
            </a:r>
            <a:r>
              <a:rPr lang="fr-FR" sz="900" b="0" spc="130">
                <a:solidFill>
                  <a:srgbClr val="1C3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/>
                <a:cs typeface="Calibri"/>
              </a:rPr>
              <a:t>Afrique de l’Est et Océan Indien </a:t>
            </a:r>
            <a:r>
              <a:rPr lang="fr-FR" sz="900" b="0" spc="130">
                <a:solidFill>
                  <a:srgbClr val="1C3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 panose="02000503000000000000" pitchFamily="2" charset="0"/>
                <a:cs typeface="Calibri" panose="020F0502020204030204" pitchFamily="34" charset="0"/>
              </a:rPr>
              <a:t>– Outre-Mer – Novembre 2023</a:t>
            </a:r>
          </a:p>
          <a:p>
            <a:pPr algn="r"/>
            <a:endParaRPr lang="fr-FR" sz="900" b="1" spc="13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79486" y="1894381"/>
            <a:ext cx="779489" cy="15388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endParaRPr lang="fr-FR" sz="1000" i="1">
              <a:latin typeface="+mn-lt"/>
              <a:cs typeface="Arial" charset="0"/>
            </a:endParaRPr>
          </a:p>
        </p:txBody>
      </p:sp>
      <p:pic>
        <p:nvPicPr>
          <p:cNvPr id="3" name="Image 2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09691CB9-3DE5-9DA8-3C4E-70BA64EF9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1"/>
          <a:stretch/>
        </p:blipFill>
        <p:spPr>
          <a:xfrm>
            <a:off x="8158578" y="207929"/>
            <a:ext cx="1542713" cy="5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20" r:id="rId3"/>
    <p:sldLayoutId id="2147483728" r:id="rId4"/>
    <p:sldLayoutId id="2147483727" r:id="rId5"/>
    <p:sldLayoutId id="2147483711" r:id="rId6"/>
    <p:sldLayoutId id="2147483754" r:id="rId7"/>
    <p:sldLayoutId id="2147483733" r:id="rId8"/>
    <p:sldLayoutId id="2147483786" r:id="rId9"/>
    <p:sldLayoutId id="2147483787" r:id="rId10"/>
    <p:sldLayoutId id="2147483789" r:id="rId11"/>
    <p:sldLayoutId id="2147483791" r:id="rId12"/>
    <p:sldLayoutId id="2147483792" r:id="rId13"/>
  </p:sldLayoutIdLst>
  <p:hf hdr="0" ftr="0" dt="0"/>
  <p:txStyles>
    <p:titleStyle>
      <a:lvl1pPr algn="r" defTabSz="742987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accent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just" defTabSz="74298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742987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400" b="1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179398" indent="-179398" algn="just" defTabSz="742987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200" b="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360381" indent="-171459" algn="just" defTabSz="742987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20000"/>
        <a:buFont typeface="Arial" panose="020B0604020202020204" pitchFamily="34" charset="0"/>
        <a:buChar char="-"/>
        <a:defRPr sz="1200" b="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just" defTabSz="742987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SzPct val="110000"/>
        <a:buFont typeface="Arial" panose="020B0604020202020204" pitchFamily="34" charset="0"/>
        <a:buNone/>
        <a:defRPr sz="1000" b="0" i="1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6046" userDrawn="1">
          <p15:clr>
            <a:srgbClr val="F26B43"/>
          </p15:clr>
        </p15:guide>
        <p15:guide id="4" pos="194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10" orient="horz" pos="187" userDrawn="1">
          <p15:clr>
            <a:srgbClr val="F26B43"/>
          </p15:clr>
        </p15:guide>
        <p15:guide id="11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E8706A-37C9-4563-BB60-046CE138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8" y="3515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41E7A5-0001-4718-A929-F56B7A823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 Troisième niveau</a:t>
            </a:r>
          </a:p>
          <a:p>
            <a:pPr lvl="3"/>
            <a:r>
              <a:rPr lang="fr-FR"/>
              <a:t> Quatrième niveau</a:t>
            </a:r>
          </a:p>
          <a:p>
            <a:pPr lvl="4"/>
            <a:r>
              <a:rPr lang="fr-FR"/>
              <a:t> 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90A41-86C9-48D7-A0AD-70F251721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6904" y="64928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bg1"/>
                </a:solidFill>
                <a:latin typeface="+mj-lt"/>
              </a:defRPr>
            </a:lvl1pPr>
          </a:lstStyle>
          <a:p>
            <a:fld id="{F417D9D4-C72A-4664-AADD-539EE03F4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86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</p:sldLayoutIdLst>
  <p:txStyles>
    <p:titleStyle>
      <a:lvl1pPr algn="l" defTabSz="742927" rtl="0" eaLnBrk="1" latinLnBrk="0" hangingPunct="1">
        <a:lnSpc>
          <a:spcPct val="90000"/>
        </a:lnSpc>
        <a:spcBef>
          <a:spcPct val="0"/>
        </a:spcBef>
        <a:buNone/>
        <a:defRPr sz="3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2" indent="-185732" algn="l" defTabSz="742927" rtl="0" eaLnBrk="1" latinLnBrk="0" hangingPunct="1">
        <a:lnSpc>
          <a:spcPct val="90000"/>
        </a:lnSpc>
        <a:spcBef>
          <a:spcPts val="812"/>
        </a:spcBef>
        <a:buSzPct val="65000"/>
        <a:buFontTx/>
        <a:buBlip>
          <a:blip r:embed="rId31"/>
        </a:buBlip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195" indent="-185732" algn="l" defTabSz="742927" rtl="0" eaLnBrk="1" latinLnBrk="0" hangingPunct="1">
        <a:lnSpc>
          <a:spcPct val="90000"/>
        </a:lnSpc>
        <a:spcBef>
          <a:spcPts val="406"/>
        </a:spcBef>
        <a:buSzPct val="65000"/>
        <a:buFontTx/>
        <a:buBlip>
          <a:blip r:embed="rId32"/>
        </a:buBlip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59" indent="-185732" algn="l" defTabSz="742927" rtl="0" eaLnBrk="1" latinLnBrk="0" hangingPunct="1">
        <a:lnSpc>
          <a:spcPct val="90000"/>
        </a:lnSpc>
        <a:spcBef>
          <a:spcPts val="406"/>
        </a:spcBef>
        <a:buSzPct val="65000"/>
        <a:buFontTx/>
        <a:buBlip>
          <a:blip r:embed="rId33"/>
        </a:buBlip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22" indent="-185732" algn="l" defTabSz="742927" rtl="0" eaLnBrk="1" latinLnBrk="0" hangingPunct="1">
        <a:lnSpc>
          <a:spcPct val="90000"/>
        </a:lnSpc>
        <a:spcBef>
          <a:spcPts val="406"/>
        </a:spcBef>
        <a:buSzPct val="65000"/>
        <a:buFontTx/>
        <a:buBlip>
          <a:blip r:embed="rId32"/>
        </a:buBlip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586" indent="-185732" algn="l" defTabSz="742927" rtl="0" eaLnBrk="1" latinLnBrk="0" hangingPunct="1">
        <a:lnSpc>
          <a:spcPct val="90000"/>
        </a:lnSpc>
        <a:spcBef>
          <a:spcPts val="406"/>
        </a:spcBef>
        <a:buSzPct val="65000"/>
        <a:buFontTx/>
        <a:buBlip>
          <a:blip r:embed="rId33"/>
        </a:buBlip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mailto:St&#233;phane.perchenet@businessfrance.fr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&#233;phane.perchenet@businessfrance.f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&#233;phane.perchenet@businessfrance.f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&#233;phane.perchenet@businessfrance.fr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58F772-9E0A-4E5D-9E0A-52D9E0C0F1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9610" y="114721"/>
            <a:ext cx="6241774" cy="6241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4A3968-68DE-4A7F-ADEC-8BB658616083}"/>
              </a:ext>
            </a:extLst>
          </p:cNvPr>
          <p:cNvSpPr/>
          <p:nvPr/>
        </p:nvSpPr>
        <p:spPr>
          <a:xfrm>
            <a:off x="1186543" y="989877"/>
            <a:ext cx="8467989" cy="25237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b="1" spc="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/>
                <a:cs typeface="Calibri"/>
              </a:rPr>
              <a:t>Afrique de l’Est et Océan Indien</a:t>
            </a:r>
          </a:p>
          <a:p>
            <a:pPr algn="r"/>
            <a:r>
              <a:rPr lang="fr-FR" b="1" spc="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 panose="02000503000000000000" pitchFamily="2" charset="0"/>
                <a:cs typeface="Calibri" panose="020F0502020204030204" pitchFamily="34" charset="0"/>
              </a:rPr>
              <a:t>Spécial Réunion - Mayotte</a:t>
            </a:r>
          </a:p>
          <a:p>
            <a:pPr algn="r"/>
            <a:endParaRPr lang="fr-FR" b="1" spc="13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" panose="02000503000000000000" pitchFamily="2" charset="0"/>
              <a:cs typeface="Calibri" panose="020F0502020204030204" pitchFamily="34" charset="0"/>
            </a:endParaRPr>
          </a:p>
          <a:p>
            <a:pPr algn="r"/>
            <a:r>
              <a:rPr lang="fr-FR" spc="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 panose="02000503000000000000" pitchFamily="2" charset="0"/>
                <a:cs typeface="Calibri" panose="020F0502020204030204" pitchFamily="34" charset="0"/>
              </a:rPr>
              <a:t>Partez à la conquête de 9 marchés </a:t>
            </a:r>
          </a:p>
          <a:p>
            <a:pPr algn="r"/>
            <a:r>
              <a:rPr lang="fr-FR" spc="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 panose="02000503000000000000" pitchFamily="2" charset="0"/>
                <a:cs typeface="Calibri" panose="020F0502020204030204" pitchFamily="34" charset="0"/>
              </a:rPr>
              <a:t>parmi les plus dynamiques d’Afrique :</a:t>
            </a:r>
          </a:p>
          <a:p>
            <a:pPr algn="r"/>
            <a:endParaRPr lang="fr-FR" spc="13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" panose="02000503000000000000" pitchFamily="2" charset="0"/>
              <a:cs typeface="Calibri" panose="020F0502020204030204" pitchFamily="34" charset="0"/>
            </a:endParaRPr>
          </a:p>
          <a:p>
            <a:pPr algn="r"/>
            <a:r>
              <a:rPr lang="fr-FR" sz="1400" spc="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/>
                <a:cs typeface="Calibri"/>
              </a:rPr>
              <a:t>Kenya – Tanzanie – Mozambique – Ouganda – Rwanda – Zambie</a:t>
            </a:r>
          </a:p>
          <a:p>
            <a:pPr algn="r"/>
            <a:r>
              <a:rPr lang="fr-FR" sz="1400" spc="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/>
                <a:cs typeface="Calibri"/>
              </a:rPr>
              <a:t> Afrique du Sud –  Madagascar – Maurice</a:t>
            </a:r>
          </a:p>
          <a:p>
            <a:pPr algn="r"/>
            <a:r>
              <a:rPr lang="fr-FR" spc="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/>
                <a:cs typeface="Calibri"/>
              </a:rPr>
              <a:t> </a:t>
            </a:r>
          </a:p>
        </p:txBody>
      </p:sp>
      <p:pic>
        <p:nvPicPr>
          <p:cNvPr id="19" name="Graphique 18" descr="Mille">
            <a:extLst>
              <a:ext uri="{FF2B5EF4-FFF2-40B4-BE49-F238E27FC236}">
                <a16:creationId xmlns:a16="http://schemas.microsoft.com/office/drawing/2014/main" id="{783E376A-5F91-49BF-9163-3F668F906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9903" y="3882240"/>
            <a:ext cx="1011715" cy="1014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BB20B0-E51D-0BE7-6587-52EC75E6A369}"/>
              </a:ext>
            </a:extLst>
          </p:cNvPr>
          <p:cNvSpPr/>
          <p:nvPr/>
        </p:nvSpPr>
        <p:spPr>
          <a:xfrm>
            <a:off x="7117237" y="5892983"/>
            <a:ext cx="2788763" cy="63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que 6" descr="Flèches de chevron">
            <a:extLst>
              <a:ext uri="{FF2B5EF4-FFF2-40B4-BE49-F238E27FC236}">
                <a16:creationId xmlns:a16="http://schemas.microsoft.com/office/drawing/2014/main" id="{FB4C5C4F-9F5A-5AE6-CDCA-158DBBFC6B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619570" y="4011784"/>
            <a:ext cx="995334" cy="7553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C4F51C-F22B-9474-3F93-B3BFD4E07208}"/>
              </a:ext>
            </a:extLst>
          </p:cNvPr>
          <p:cNvSpPr/>
          <p:nvPr/>
        </p:nvSpPr>
        <p:spPr>
          <a:xfrm>
            <a:off x="171369" y="5892983"/>
            <a:ext cx="4230949" cy="63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CC2FB9-62E4-E9A8-5189-1C185337C442}"/>
              </a:ext>
            </a:extLst>
          </p:cNvPr>
          <p:cNvSpPr txBox="1"/>
          <p:nvPr/>
        </p:nvSpPr>
        <p:spPr>
          <a:xfrm>
            <a:off x="665202" y="5155188"/>
            <a:ext cx="4098822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/>
              <a:t>Décembre 2023 – Décembre 2024 </a:t>
            </a:r>
            <a:endParaRPr lang="fr-FR" sz="1200" b="1"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B3BD0F-2375-59A3-8AEB-C186207115A5}"/>
              </a:ext>
            </a:extLst>
          </p:cNvPr>
          <p:cNvSpPr txBox="1"/>
          <p:nvPr/>
        </p:nvSpPr>
        <p:spPr>
          <a:xfrm>
            <a:off x="4490160" y="397332"/>
            <a:ext cx="516437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r"/>
            <a:r>
              <a:rPr lang="fr-FR" sz="2800" b="1" spc="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" panose="02000503000000000000" pitchFamily="2" charset="0"/>
                <a:cs typeface="Calibri" panose="020F0502020204030204" pitchFamily="34" charset="0"/>
              </a:rPr>
              <a:t>IMPULSE</a:t>
            </a:r>
          </a:p>
        </p:txBody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662F7D-29D9-3844-0C2B-A9DF92DBA9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856"/>
          <a:stretch/>
        </p:blipFill>
        <p:spPr>
          <a:xfrm>
            <a:off x="7499903" y="5893144"/>
            <a:ext cx="800656" cy="592896"/>
          </a:xfrm>
          <a:prstGeom prst="rect">
            <a:avLst/>
          </a:prstGeom>
        </p:spPr>
      </p:pic>
      <p:pic>
        <p:nvPicPr>
          <p:cNvPr id="11" name="Image 10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41146BD6-F684-DE01-78EA-CC48478754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/>
          <a:stretch/>
        </p:blipFill>
        <p:spPr>
          <a:xfrm>
            <a:off x="251468" y="260765"/>
            <a:ext cx="2252406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Le Mozambique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BA133FD-5DDA-53C8-FF3C-C2AE47084C17}"/>
              </a:ext>
            </a:extLst>
          </p:cNvPr>
          <p:cNvSpPr txBox="1"/>
          <p:nvPr/>
        </p:nvSpPr>
        <p:spPr>
          <a:xfrm>
            <a:off x="1223038" y="1353277"/>
            <a:ext cx="2468946" cy="5770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Armelle SAE-JEANNE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DP / Coordinateur Techs &amp; Services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>
                <a:solidFill>
                  <a:schemeClr val="bg1"/>
                </a:solidFill>
              </a:rPr>
              <a:t>Igor.chlapak@businessfrance.fr</a:t>
            </a:r>
            <a:endParaRPr lang="fr-FR" sz="105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DB13C5-A3DB-7277-33F9-0BBD51B5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67" y="439207"/>
            <a:ext cx="476250" cy="333375"/>
          </a:xfrm>
          <a:prstGeom prst="rect">
            <a:avLst/>
          </a:prstGeom>
        </p:spPr>
      </p:pic>
      <p:sp>
        <p:nvSpPr>
          <p:cNvPr id="5" name="ZoneTexte 2078">
            <a:extLst>
              <a:ext uri="{FF2B5EF4-FFF2-40B4-BE49-F238E27FC236}">
                <a16:creationId xmlns:a16="http://schemas.microsoft.com/office/drawing/2014/main" id="{1D94FBB3-2718-4025-F968-F1EAD885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60" y="1187157"/>
            <a:ext cx="4762500" cy="124514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6172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303">
                <a:solidFill>
                  <a:prstClr val="black"/>
                </a:solidFill>
              </a:rPr>
              <a:t>	</a:t>
            </a:r>
            <a:endParaRPr lang="fr-FR" altLang="fr-FR" sz="1303">
              <a:solidFill>
                <a:prstClr val="whit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B8F97F-CE69-17C5-CA71-009646804D77}"/>
              </a:ext>
            </a:extLst>
          </p:cNvPr>
          <p:cNvSpPr txBox="1"/>
          <p:nvPr/>
        </p:nvSpPr>
        <p:spPr>
          <a:xfrm>
            <a:off x="1489223" y="1567619"/>
            <a:ext cx="3365024" cy="5770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 err="1">
                <a:solidFill>
                  <a:schemeClr val="bg1"/>
                </a:solidFill>
              </a:rPr>
              <a:t>Crystelle</a:t>
            </a:r>
            <a:r>
              <a:rPr lang="fr-FR" altLang="fr-FR" sz="1050" b="1">
                <a:solidFill>
                  <a:schemeClr val="bg1"/>
                </a:solidFill>
              </a:rPr>
              <a:t> COURY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Directrice Générale de la CCI France Mozambique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>
                <a:solidFill>
                  <a:schemeClr val="bg1"/>
                </a:solidFill>
              </a:rPr>
              <a:t>Crystelle.coury@cciframoz.fr</a:t>
            </a:r>
            <a:endParaRPr lang="fr-FR" sz="1050">
              <a:solidFill>
                <a:schemeClr val="bg1"/>
              </a:solidFill>
            </a:endParaRPr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C290290-5E6B-5288-375A-AFDEE452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18" y="207527"/>
            <a:ext cx="2407920" cy="6583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6A9027A-7ABC-3F9B-D81B-91DB3294A729}"/>
              </a:ext>
            </a:extLst>
          </p:cNvPr>
          <p:cNvSpPr txBox="1"/>
          <p:nvPr/>
        </p:nvSpPr>
        <p:spPr>
          <a:xfrm>
            <a:off x="5282133" y="467396"/>
            <a:ext cx="171072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1200" b="1"/>
              <a:t>Partenaire référencé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11D04F-8F0C-F44E-13A1-68936E29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1" y="1342273"/>
            <a:ext cx="896314" cy="8963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33558C-107B-3399-FEE8-5CFEA8E1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5" y="1352859"/>
            <a:ext cx="359580" cy="251706"/>
          </a:xfrm>
          <a:prstGeom prst="rect">
            <a:avLst/>
          </a:prstGeom>
        </p:spPr>
      </p:pic>
      <p:pic>
        <p:nvPicPr>
          <p:cNvPr id="9" name="Image 8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0070B603-B130-D6DE-CA52-B5593D7A9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9" y="2890088"/>
            <a:ext cx="2560697" cy="356970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88BCBCD4-7A04-B4BF-E4C0-B0C01B248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76287"/>
              </p:ext>
            </p:extLst>
          </p:nvPr>
        </p:nvGraphicFramePr>
        <p:xfrm>
          <a:off x="897640" y="3231539"/>
          <a:ext cx="5129148" cy="2702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4574">
                  <a:extLst>
                    <a:ext uri="{9D8B030D-6E8A-4147-A177-3AD203B41FA5}">
                      <a16:colId xmlns:a16="http://schemas.microsoft.com/office/drawing/2014/main" val="1408095595"/>
                    </a:ext>
                  </a:extLst>
                </a:gridCol>
                <a:gridCol w="2564574">
                  <a:extLst>
                    <a:ext uri="{9D8B030D-6E8A-4147-A177-3AD203B41FA5}">
                      <a16:colId xmlns:a16="http://schemas.microsoft.com/office/drawing/2014/main" val="3403556783"/>
                    </a:ext>
                  </a:extLst>
                </a:gridCol>
              </a:tblGrid>
              <a:tr h="289348">
                <a:tc>
                  <a:txBody>
                    <a:bodyPr/>
                    <a:lstStyle/>
                    <a:p>
                      <a:r>
                        <a:rPr lang="fr-FR" sz="1200">
                          <a:latin typeface="+mj-lt"/>
                        </a:rPr>
                        <a:t>Capitale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latin typeface="+mj-lt"/>
                        </a:rPr>
                        <a:t>Maputo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9663"/>
                  </a:ext>
                </a:extLst>
              </a:tr>
              <a:tr h="391156">
                <a:tc>
                  <a:txBody>
                    <a:bodyPr/>
                    <a:lstStyle/>
                    <a:p>
                      <a:r>
                        <a:rPr lang="fr-FR" sz="1200" b="1">
                          <a:latin typeface="+mj-lt"/>
                        </a:rPr>
                        <a:t>Superficie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+mj-lt"/>
                        </a:rPr>
                        <a:t>782 574 km2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21282"/>
                  </a:ext>
                </a:extLst>
              </a:tr>
              <a:tr h="391156">
                <a:tc>
                  <a:txBody>
                    <a:bodyPr/>
                    <a:lstStyle/>
                    <a:p>
                      <a:r>
                        <a:rPr lang="fr-FR" sz="1200" b="1">
                          <a:latin typeface="+mj-lt"/>
                        </a:rPr>
                        <a:t>Langue officielle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+mj-lt"/>
                        </a:rPr>
                        <a:t>Portugais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00836"/>
                  </a:ext>
                </a:extLst>
              </a:tr>
              <a:tr h="39115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1">
                          <a:latin typeface="+mj-lt"/>
                        </a:rPr>
                        <a:t>Monnaie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1"/>
                          </a:solidFill>
                        </a:rPr>
                        <a:t>metical (MZN) : 1 euro = 70,76 </a:t>
                      </a:r>
                      <a:r>
                        <a:rPr lang="fr-FR" sz="1200" b="0" i="0" u="none" strike="noStrike" noProof="0" err="1">
                          <a:solidFill>
                            <a:schemeClr val="tx1"/>
                          </a:solidFill>
                        </a:rPr>
                        <a:t>meticais</a:t>
                      </a:r>
                      <a:endParaRPr lang="fr-FR" err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10896"/>
                  </a:ext>
                </a:extLst>
              </a:tr>
              <a:tr h="391156">
                <a:tc>
                  <a:txBody>
                    <a:bodyPr/>
                    <a:lstStyle/>
                    <a:p>
                      <a:r>
                        <a:rPr lang="fr-FR" sz="1200" b="1"/>
                        <a:t>Population (2022)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32,1 millions d’habitants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8048"/>
                  </a:ext>
                </a:extLst>
              </a:tr>
              <a:tr h="391156">
                <a:tc>
                  <a:txBody>
                    <a:bodyPr/>
                    <a:lstStyle/>
                    <a:p>
                      <a:r>
                        <a:rPr lang="fr-FR" sz="1200" b="1"/>
                        <a:t>Chef du gouvernement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Filipe </a:t>
                      </a:r>
                      <a:r>
                        <a:rPr lang="fr-FR" sz="1200" err="1"/>
                        <a:t>Jacinto</a:t>
                      </a:r>
                      <a:r>
                        <a:rPr lang="fr-FR" sz="1200"/>
                        <a:t> </a:t>
                      </a:r>
                      <a:r>
                        <a:rPr lang="fr-FR" sz="1200" err="1"/>
                        <a:t>Nyusi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5053"/>
                  </a:ext>
                </a:extLst>
              </a:tr>
              <a:tr h="391156">
                <a:tc>
                  <a:txBody>
                    <a:bodyPr/>
                    <a:lstStyle/>
                    <a:p>
                      <a:r>
                        <a:rPr lang="fr-FR" sz="1200" b="1"/>
                        <a:t>IDH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Rang : 181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3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1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Madagascar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770515-049F-FDAE-202B-D8342BD8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06" y="437070"/>
            <a:ext cx="476250" cy="333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2078">
            <a:extLst>
              <a:ext uri="{FF2B5EF4-FFF2-40B4-BE49-F238E27FC236}">
                <a16:creationId xmlns:a16="http://schemas.microsoft.com/office/drawing/2014/main" id="{DB95825D-00BA-99E5-787E-657DC265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1" y="1230398"/>
            <a:ext cx="4762500" cy="113021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6172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303">
                <a:solidFill>
                  <a:prstClr val="black"/>
                </a:solidFill>
              </a:rPr>
              <a:t>	</a:t>
            </a:r>
            <a:endParaRPr lang="fr-FR" altLang="fr-FR" sz="1303">
              <a:solidFill>
                <a:prstClr val="white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457BC3-F8AD-2EC7-A304-A87DC1580748}"/>
              </a:ext>
            </a:extLst>
          </p:cNvPr>
          <p:cNvSpPr txBox="1"/>
          <p:nvPr/>
        </p:nvSpPr>
        <p:spPr>
          <a:xfrm>
            <a:off x="1291670" y="1477290"/>
            <a:ext cx="2717411" cy="5770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 err="1">
                <a:solidFill>
                  <a:schemeClr val="bg1"/>
                </a:solidFill>
              </a:rPr>
              <a:t>Naindra</a:t>
            </a:r>
            <a:r>
              <a:rPr lang="fr-FR" altLang="fr-FR" sz="1050" b="1">
                <a:solidFill>
                  <a:schemeClr val="bg1"/>
                </a:solidFill>
              </a:rPr>
              <a:t> RAKOTONDRAINIBE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Directrice de la CCI France Madagascar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>
                <a:solidFill>
                  <a:schemeClr val="bg1"/>
                </a:solidFill>
              </a:rPr>
              <a:t>sae@ccifm.mg</a:t>
            </a:r>
            <a:endParaRPr lang="fr-FR" sz="1050">
              <a:solidFill>
                <a:schemeClr val="bg1"/>
              </a:solidFill>
            </a:endParaRP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8BBD98D-5F6A-6812-7A4B-61EEDFBEF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21" y="209012"/>
            <a:ext cx="2606040" cy="72542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7A026A8-1BD4-8B33-F316-2FE251390AAE}"/>
              </a:ext>
            </a:extLst>
          </p:cNvPr>
          <p:cNvSpPr txBox="1"/>
          <p:nvPr/>
        </p:nvSpPr>
        <p:spPr>
          <a:xfrm>
            <a:off x="5287829" y="437070"/>
            <a:ext cx="171072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1200" b="1"/>
              <a:t>Partenaire référencé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79B18C-3D6C-BE0C-BAF7-5D6485CEF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5" y="1326115"/>
            <a:ext cx="302799" cy="211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3929769-7F97-1FBF-334E-331E6576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0" y="1356760"/>
            <a:ext cx="791011" cy="7910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617CEEA-8709-7593-0E57-14EAD25BD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14" y="3177280"/>
            <a:ext cx="4103007" cy="1920427"/>
          </a:xfrm>
          <a:prstGeom prst="rect">
            <a:avLst/>
          </a:prstGeom>
        </p:spPr>
      </p:pic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72D3FB5-F01F-F3C3-DA77-051F4A4E2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06" y="2537395"/>
            <a:ext cx="3236655" cy="29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L’Ile Maurice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6C49AB-3963-9716-2726-417202D9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72" y="421431"/>
            <a:ext cx="433350" cy="303345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2678398-801E-46B9-89FF-0C6CF5263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55" y="1180777"/>
            <a:ext cx="1575317" cy="452407"/>
          </a:xfrm>
          <a:prstGeom prst="rect">
            <a:avLst/>
          </a:prstGeom>
        </p:spPr>
      </p:pic>
      <p:pic>
        <p:nvPicPr>
          <p:cNvPr id="9" name="Image 8" descr="Une image contenant logo, texte, Police, Graphique&#10;&#10;Description générée automatiquement">
            <a:extLst>
              <a:ext uri="{FF2B5EF4-FFF2-40B4-BE49-F238E27FC236}">
                <a16:creationId xmlns:a16="http://schemas.microsoft.com/office/drawing/2014/main" id="{550D5904-D284-EC86-D638-DEFDE43B9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2"/>
          <a:stretch/>
        </p:blipFill>
        <p:spPr>
          <a:xfrm>
            <a:off x="6896795" y="1000563"/>
            <a:ext cx="1146232" cy="859843"/>
          </a:xfrm>
          <a:prstGeom prst="rect">
            <a:avLst/>
          </a:prstGeom>
        </p:spPr>
      </p:pic>
      <p:sp>
        <p:nvSpPr>
          <p:cNvPr id="10" name="ZoneTexte 2078">
            <a:extLst>
              <a:ext uri="{FF2B5EF4-FFF2-40B4-BE49-F238E27FC236}">
                <a16:creationId xmlns:a16="http://schemas.microsoft.com/office/drawing/2014/main" id="{02AB734C-81CC-541E-4425-169F1B83A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63" y="1783881"/>
            <a:ext cx="4762500" cy="113021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6172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303">
                <a:solidFill>
                  <a:prstClr val="black"/>
                </a:solidFill>
              </a:rPr>
              <a:t>	</a:t>
            </a:r>
            <a:endParaRPr lang="fr-FR" altLang="fr-FR" sz="1303">
              <a:solidFill>
                <a:prstClr val="white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611956-1324-9A41-EE5E-349D0B172A90}"/>
              </a:ext>
            </a:extLst>
          </p:cNvPr>
          <p:cNvSpPr txBox="1"/>
          <p:nvPr/>
        </p:nvSpPr>
        <p:spPr>
          <a:xfrm>
            <a:off x="1415279" y="2104684"/>
            <a:ext cx="2954655" cy="5770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Amaury HALGAND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Directeur Général de la CCI France Maurice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>
                <a:solidFill>
                  <a:schemeClr val="bg1"/>
                </a:solidFill>
              </a:rPr>
              <a:t>direction@ccifm.mu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0938760-E1A7-9040-E0F9-CD7A8372E5F3}"/>
              </a:ext>
            </a:extLst>
          </p:cNvPr>
          <p:cNvSpPr txBox="1"/>
          <p:nvPr/>
        </p:nvSpPr>
        <p:spPr>
          <a:xfrm>
            <a:off x="4594464" y="470257"/>
            <a:ext cx="18806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1200" b="1"/>
              <a:t>Partenaires référencés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2039A0-517F-79F1-44D0-162490B1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0" y="1991111"/>
            <a:ext cx="808491" cy="8084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65B3E03-F44E-1DFE-2877-5E3C452F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7" y="1932531"/>
            <a:ext cx="284923" cy="199446"/>
          </a:xfrm>
          <a:prstGeom prst="rect">
            <a:avLst/>
          </a:prstGeom>
        </p:spPr>
      </p:pic>
      <p:pic>
        <p:nvPicPr>
          <p:cNvPr id="4" name="Image 3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7E2071E2-EBAF-7DFA-BBA2-6139C7E0C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91" y="3286666"/>
            <a:ext cx="3699355" cy="2989444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8026889-DF63-C3F2-DB15-F62750027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1" y="3429000"/>
            <a:ext cx="4849455" cy="2410121"/>
          </a:xfrm>
          <a:prstGeom prst="rect">
            <a:avLst/>
          </a:prstGeom>
        </p:spPr>
      </p:pic>
      <p:sp>
        <p:nvSpPr>
          <p:cNvPr id="3" name="ZoneTexte 2078">
            <a:extLst>
              <a:ext uri="{FF2B5EF4-FFF2-40B4-BE49-F238E27FC236}">
                <a16:creationId xmlns:a16="http://schemas.microsoft.com/office/drawing/2014/main" id="{6D486591-AA64-0497-E70E-3100CFA8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765" y="1783881"/>
            <a:ext cx="4762500" cy="113021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6172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303">
                <a:solidFill>
                  <a:prstClr val="black"/>
                </a:solidFill>
              </a:rPr>
              <a:t>	</a:t>
            </a:r>
            <a:endParaRPr lang="fr-FR" altLang="fr-FR" sz="1303">
              <a:solidFill>
                <a:prstClr val="whit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9439C6-630E-F307-3BCB-FC3BE5237318}"/>
              </a:ext>
            </a:extLst>
          </p:cNvPr>
          <p:cNvSpPr txBox="1"/>
          <p:nvPr/>
        </p:nvSpPr>
        <p:spPr>
          <a:xfrm>
            <a:off x="6594896" y="2136385"/>
            <a:ext cx="2191626" cy="5770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b="1" dirty="0">
                <a:solidFill>
                  <a:schemeClr val="bg1"/>
                </a:solidFill>
                <a:ea typeface="+mn-lt"/>
                <a:cs typeface="+mn-lt"/>
              </a:rPr>
              <a:t>Ramanathan VENKATASAWMY</a:t>
            </a:r>
            <a:endParaRPr lang="fr-FR" altLang="fr-FR" sz="1050" b="1" dirty="0" err="1">
              <a:solidFill>
                <a:schemeClr val="bg1"/>
              </a:solidFill>
              <a:ea typeface="+mn-lt"/>
              <a:cs typeface="+mn-lt"/>
            </a:endParaRPr>
          </a:p>
          <a:p>
            <a:pPr defTabSz="66175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b="1" dirty="0">
                <a:solidFill>
                  <a:schemeClr val="bg1"/>
                </a:solidFill>
                <a:ea typeface="+mn-lt"/>
                <a:cs typeface="+mn-lt"/>
              </a:rPr>
              <a:t>Directeur</a:t>
            </a:r>
            <a:r>
              <a:rPr lang="fr-FR" altLang="fr-FR" sz="1050" b="1" dirty="0">
                <a:solidFill>
                  <a:schemeClr val="bg1"/>
                </a:solidFill>
              </a:rPr>
              <a:t> Général de First </a:t>
            </a:r>
            <a:r>
              <a:rPr lang="fr-FR" altLang="fr-FR" sz="1050" b="1" dirty="0" err="1">
                <a:solidFill>
                  <a:schemeClr val="bg1"/>
                </a:solidFill>
              </a:rPr>
              <a:t>Exec</a:t>
            </a:r>
            <a:endParaRPr lang="fr-FR" altLang="fr-FR" sz="1050" b="1" dirty="0" err="1">
              <a:solidFill>
                <a:schemeClr val="bg1"/>
              </a:solidFill>
              <a:cs typeface="Arial"/>
            </a:endParaRPr>
          </a:p>
          <a:p>
            <a:pPr defTabSz="66175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dirty="0">
                <a:solidFill>
                  <a:schemeClr val="bg1"/>
                </a:solidFill>
                <a:ea typeface="+mn-lt"/>
                <a:cs typeface="+mn-lt"/>
              </a:rPr>
              <a:t>daden@first-exec.com</a:t>
            </a:r>
            <a:endParaRPr lang="fr-FR" dirty="0"/>
          </a:p>
        </p:txBody>
      </p:sp>
      <p:pic>
        <p:nvPicPr>
          <p:cNvPr id="16" name="Image 15" descr="Une image contenant Visage humain, personne, Front, sourcil&#10;&#10;Description générée automatiquement">
            <a:extLst>
              <a:ext uri="{FF2B5EF4-FFF2-40B4-BE49-F238E27FC236}">
                <a16:creationId xmlns:a16="http://schemas.microsoft.com/office/drawing/2014/main" id="{81E03260-8205-F444-CD89-8AAA44865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9886" y="1930060"/>
            <a:ext cx="874323" cy="852775"/>
          </a:xfrm>
          <a:prstGeom prst="ellipse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7616AE-D298-D2EA-5356-3A39C1115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51" y="1900829"/>
            <a:ext cx="284923" cy="1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CD7B9-E3BE-0389-33EC-B9712FAA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8DAE2E6-2441-7F15-0767-0DF4677933F6}"/>
              </a:ext>
            </a:extLst>
          </p:cNvPr>
          <p:cNvSpPr txBox="1">
            <a:spLocks/>
          </p:cNvSpPr>
          <p:nvPr/>
        </p:nvSpPr>
        <p:spPr>
          <a:xfrm>
            <a:off x="227135" y="327385"/>
            <a:ext cx="8543925" cy="1077020"/>
          </a:xfrm>
        </p:spPr>
        <p:txBody>
          <a:bodyPr lIns="91440" tIns="45720" rIns="91440" bIns="45720" anchor="t">
            <a:normAutofit/>
          </a:bodyPr>
          <a:lstStyle>
            <a:lvl1pPr algn="r" defTabSz="742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endParaRPr lang="fr-FR" sz="3250" spc="-4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82A2CB5-3ABE-C08C-2040-4FFECD28E30D}"/>
              </a:ext>
            </a:extLst>
          </p:cNvPr>
          <p:cNvSpPr txBox="1">
            <a:spLocks/>
          </p:cNvSpPr>
          <p:nvPr/>
        </p:nvSpPr>
        <p:spPr>
          <a:xfrm>
            <a:off x="379535" y="479785"/>
            <a:ext cx="8543925" cy="1077020"/>
          </a:xfrm>
        </p:spPr>
        <p:txBody>
          <a:bodyPr lIns="91440" tIns="45720" rIns="91440" bIns="45720" anchor="t">
            <a:normAutofit/>
          </a:bodyPr>
          <a:lstStyle>
            <a:lvl1pPr algn="r" defTabSz="742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/>
              </a:rPr>
              <a:t>Uniquement pour la phase 1 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787C65E-F6C4-5580-2355-CC5A1DB7707C}"/>
              </a:ext>
            </a:extLst>
          </p:cNvPr>
          <p:cNvSpPr txBox="1">
            <a:spLocks/>
          </p:cNvSpPr>
          <p:nvPr/>
        </p:nvSpPr>
        <p:spPr>
          <a:xfrm>
            <a:off x="378749" y="2413224"/>
            <a:ext cx="3396890" cy="474088"/>
          </a:xfrm>
        </p:spPr>
        <p:txBody>
          <a:bodyPr lIns="91440" tIns="45720" rIns="91440" bIns="45720" anchor="t">
            <a:normAutofit/>
          </a:bodyPr>
          <a:lstStyle>
            <a:lvl1pPr algn="r" defTabSz="742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40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cs typeface="FreesiaUPC"/>
              </a:rPr>
              <a:t>Les Seychelles </a:t>
            </a:r>
            <a:endParaRPr lang="fr-FR" sz="240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BAAD2A4-229F-81A9-9E0C-2A27B29C2847}"/>
              </a:ext>
            </a:extLst>
          </p:cNvPr>
          <p:cNvSpPr txBox="1">
            <a:spLocks/>
          </p:cNvSpPr>
          <p:nvPr/>
        </p:nvSpPr>
        <p:spPr>
          <a:xfrm>
            <a:off x="373550" y="4803726"/>
            <a:ext cx="2859084" cy="463067"/>
          </a:xfrm>
        </p:spPr>
        <p:txBody>
          <a:bodyPr lIns="91440" tIns="45720" rIns="91440" bIns="45720" anchor="t">
            <a:normAutofit/>
          </a:bodyPr>
          <a:lstStyle>
            <a:lvl1pPr algn="r" defTabSz="742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40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/>
              </a:rPr>
              <a:t>Les Comores</a:t>
            </a:r>
            <a:endParaRPr lang="fr-FR" sz="2400">
              <a:solidFill>
                <a:schemeClr val="accent2">
                  <a:lumMod val="50000"/>
                </a:schemeClr>
              </a:solidFill>
              <a:latin typeface="Futura LT"/>
              <a:cs typeface="FreesiaUPC"/>
            </a:endParaRPr>
          </a:p>
        </p:txBody>
      </p:sp>
      <p:pic>
        <p:nvPicPr>
          <p:cNvPr id="12" name="Image 11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B35C4AB-51EC-2DA1-7AC3-E68D5750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682" y="1267097"/>
            <a:ext cx="3306495" cy="2756263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6F68CED-4F8A-EFDB-DD1D-811D8C5C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813" y="1900565"/>
            <a:ext cx="3530700" cy="1763647"/>
          </a:xfrm>
          <a:prstGeom prst="rect">
            <a:avLst/>
          </a:prstGeom>
        </p:spPr>
      </p:pic>
      <p:pic>
        <p:nvPicPr>
          <p:cNvPr id="14" name="Image 13" descr="Une image contenant texte, carte, diagramme, Police&#10;&#10;Description générée automatiquement">
            <a:extLst>
              <a:ext uri="{FF2B5EF4-FFF2-40B4-BE49-F238E27FC236}">
                <a16:creationId xmlns:a16="http://schemas.microsoft.com/office/drawing/2014/main" id="{536450A2-1B4B-2DED-5C77-DFF4775C5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751" y="4029891"/>
            <a:ext cx="3177848" cy="2640188"/>
          </a:xfrm>
          <a:prstGeom prst="rect">
            <a:avLst/>
          </a:prstGeom>
        </p:spPr>
      </p:pic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982357F-B6E8-7AFC-9F0A-63439BAA7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990" y="4377145"/>
            <a:ext cx="3426151" cy="1767562"/>
          </a:xfrm>
          <a:prstGeom prst="rect">
            <a:avLst/>
          </a:prstGeom>
        </p:spPr>
      </p:pic>
      <p:pic>
        <p:nvPicPr>
          <p:cNvPr id="16" name="Image 15" descr="Une image contenant drapeau, Caractère coloré&#10;&#10;Description générée automatiquement">
            <a:extLst>
              <a:ext uri="{FF2B5EF4-FFF2-40B4-BE49-F238E27FC236}">
                <a16:creationId xmlns:a16="http://schemas.microsoft.com/office/drawing/2014/main" id="{21C21FD3-0B26-55B4-483A-CC094A70F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193" y="3022554"/>
            <a:ext cx="803176" cy="434070"/>
          </a:xfrm>
          <a:prstGeom prst="ellipse">
            <a:avLst/>
          </a:prstGeom>
        </p:spPr>
      </p:pic>
      <p:pic>
        <p:nvPicPr>
          <p:cNvPr id="17" name="Image 16" descr="Une image contenant drapeau, symbole, Graphique, logo&#10;&#10;Description générée automatiquement">
            <a:extLst>
              <a:ext uri="{FF2B5EF4-FFF2-40B4-BE49-F238E27FC236}">
                <a16:creationId xmlns:a16="http://schemas.microsoft.com/office/drawing/2014/main" id="{A7FD1E83-C75E-0E72-A5FE-E5A513168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779" y="5352913"/>
            <a:ext cx="798002" cy="4629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138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37963F-7BB7-4DD5-BA53-49176C3E0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48" y="5592657"/>
            <a:ext cx="8892670" cy="184666"/>
          </a:xfrm>
        </p:spPr>
        <p:txBody>
          <a:bodyPr wrap="square">
            <a:spAutoFit/>
          </a:bodyPr>
          <a:lstStyle/>
          <a:p>
            <a:r>
              <a:rPr lang="fr-FR" sz="1200" b="1">
                <a:solidFill>
                  <a:schemeClr val="accent2">
                    <a:lumMod val="50000"/>
                  </a:schemeClr>
                </a:solidFill>
              </a:rPr>
              <a:t>Un accompagnement complet de </a:t>
            </a:r>
            <a:r>
              <a:rPr lang="fr-FR" sz="1200" b="1" u="sng">
                <a:solidFill>
                  <a:schemeClr val="accent2">
                    <a:lumMod val="50000"/>
                  </a:schemeClr>
                </a:solidFill>
              </a:rPr>
              <a:t>10 mois</a:t>
            </a:r>
            <a:r>
              <a:rPr lang="fr-FR" sz="1200" b="1">
                <a:solidFill>
                  <a:schemeClr val="accent2">
                    <a:lumMod val="50000"/>
                  </a:schemeClr>
                </a:solidFill>
              </a:rPr>
              <a:t> encadré par votre conseiller TFE et nos experts au sein de la zone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58EA51-9B4D-4387-82E7-50550B2F7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001" y="1154478"/>
            <a:ext cx="9226417" cy="266739"/>
          </a:xfrm>
        </p:spPr>
        <p:txBody>
          <a:bodyPr>
            <a:spAutoFit/>
          </a:bodyPr>
          <a:lstStyle/>
          <a:p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Team France Export vous propose de réaliser un parcours export en 3 phases :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6E9D5D-5EB6-432C-A164-6B2B93B8D61E}"/>
              </a:ext>
            </a:extLst>
          </p:cNvPr>
          <p:cNvGrpSpPr/>
          <p:nvPr/>
        </p:nvGrpSpPr>
        <p:grpSpPr>
          <a:xfrm>
            <a:off x="285476" y="963113"/>
            <a:ext cx="2001797" cy="163028"/>
            <a:chOff x="5342535" y="780093"/>
            <a:chExt cx="3166775" cy="181618"/>
          </a:xfrm>
          <a:solidFill>
            <a:srgbClr val="E30613"/>
          </a:solidFill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F9A883A-72E8-4922-A52F-9614F08FB89E}"/>
                </a:ext>
              </a:extLst>
            </p:cNvPr>
            <p:cNvGrpSpPr/>
            <p:nvPr/>
          </p:nvGrpSpPr>
          <p:grpSpPr>
            <a:xfrm>
              <a:off x="5342535" y="780093"/>
              <a:ext cx="3166775" cy="181618"/>
              <a:chOff x="5342535" y="740338"/>
              <a:chExt cx="3166775" cy="181618"/>
            </a:xfrm>
            <a:grpFill/>
          </p:grpSpPr>
          <p:sp>
            <p:nvSpPr>
              <p:cNvPr id="9" name="AutoShape 14">
                <a:extLst>
                  <a:ext uri="{FF2B5EF4-FFF2-40B4-BE49-F238E27FC236}">
                    <a16:creationId xmlns:a16="http://schemas.microsoft.com/office/drawing/2014/main" id="{DD679540-C6F6-4083-8286-0144E44D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310" y="741957"/>
                <a:ext cx="1080000" cy="179999"/>
              </a:xfrm>
              <a:prstGeom prst="chevron">
                <a:avLst>
                  <a:gd name="adj" fmla="val 38754"/>
                </a:avLst>
              </a:prstGeom>
              <a:solidFill>
                <a:srgbClr val="E7252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17000" rIns="78000" anchor="ctr"/>
              <a:lstStyle/>
              <a:p>
                <a:pPr algn="ctr" defTabSz="495285">
                  <a:defRPr/>
                </a:pPr>
                <a:r>
                  <a:rPr lang="fr-FR" sz="975" b="1" kern="0">
                    <a:solidFill>
                      <a:srgbClr val="FFFFFF"/>
                    </a:solidFill>
                    <a:latin typeface="Arial" panose="020B0604020202020204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" name="AutoShape 14">
                <a:extLst>
                  <a:ext uri="{FF2B5EF4-FFF2-40B4-BE49-F238E27FC236}">
                    <a16:creationId xmlns:a16="http://schemas.microsoft.com/office/drawing/2014/main" id="{0C560C99-6553-4240-BAB1-93E0156FC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535" y="740338"/>
                <a:ext cx="1080000" cy="180000"/>
              </a:xfrm>
              <a:prstGeom prst="chevron">
                <a:avLst>
                  <a:gd name="adj" fmla="val 38754"/>
                </a:avLst>
              </a:prstGeom>
              <a:solidFill>
                <a:srgbClr val="F1807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17000" rIns="78000" anchor="ctr"/>
              <a:lstStyle/>
              <a:p>
                <a:pPr algn="ctr" defTabSz="495285">
                  <a:defRPr/>
                </a:pPr>
                <a:r>
                  <a:rPr lang="fr-FR" sz="975" b="1" kern="0">
                    <a:solidFill>
                      <a:srgbClr val="FFFFFF"/>
                    </a:solidFill>
                    <a:latin typeface="Arial" panose="020B0604020202020204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8" name="AutoShape 14">
              <a:extLst>
                <a:ext uri="{FF2B5EF4-FFF2-40B4-BE49-F238E27FC236}">
                  <a16:creationId xmlns:a16="http://schemas.microsoft.com/office/drawing/2014/main" id="{59C7AEE4-1B91-465C-B320-610843757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570" y="781231"/>
              <a:ext cx="1080000" cy="180000"/>
            </a:xfrm>
            <a:prstGeom prst="chevron">
              <a:avLst>
                <a:gd name="adj" fmla="val 38754"/>
              </a:avLst>
            </a:prstGeom>
            <a:solidFill>
              <a:srgbClr val="E4444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7000" rIns="78000" anchor="ctr"/>
            <a:lstStyle/>
            <a:p>
              <a:pPr algn="ctr" defTabSz="495285">
                <a:defRPr/>
              </a:pPr>
              <a:r>
                <a:rPr lang="fr-FR" sz="975" b="1" kern="0">
                  <a:solidFill>
                    <a:srgbClr val="FFFFFF"/>
                  </a:solidFill>
                  <a:latin typeface="Arial" panose="020B0604020202020204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8FE89AB-A326-428B-9D4E-278409DD285F}"/>
              </a:ext>
            </a:extLst>
          </p:cNvPr>
          <p:cNvGrpSpPr/>
          <p:nvPr/>
        </p:nvGrpSpPr>
        <p:grpSpPr>
          <a:xfrm>
            <a:off x="1327759" y="1635992"/>
            <a:ext cx="7194899" cy="3902137"/>
            <a:chOff x="3679775" y="1704202"/>
            <a:chExt cx="5122547" cy="2788594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301481E-3E2A-4478-AB1E-3BCE9F58E1A2}"/>
                </a:ext>
              </a:extLst>
            </p:cNvPr>
            <p:cNvGrpSpPr/>
            <p:nvPr/>
          </p:nvGrpSpPr>
          <p:grpSpPr>
            <a:xfrm>
              <a:off x="3679775" y="1704202"/>
              <a:ext cx="5100684" cy="2788594"/>
              <a:chOff x="4155505" y="1780599"/>
              <a:chExt cx="3703853" cy="2024933"/>
            </a:xfrm>
          </p:grpSpPr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52F2C035-42C0-45B0-B232-68D3ADA6B631}"/>
                  </a:ext>
                </a:extLst>
              </p:cNvPr>
              <p:cNvGrpSpPr/>
              <p:nvPr/>
            </p:nvGrpSpPr>
            <p:grpSpPr>
              <a:xfrm rot="5400000">
                <a:off x="5371014" y="943286"/>
                <a:ext cx="1272836" cy="3703853"/>
                <a:chOff x="5562550" y="1541057"/>
                <a:chExt cx="1179292" cy="3431643"/>
              </a:xfrm>
            </p:grpSpPr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17B24824-5A29-4F36-A7EF-895B1F870D82}"/>
                    </a:ext>
                  </a:extLst>
                </p:cNvPr>
                <p:cNvSpPr/>
                <p:nvPr/>
              </p:nvSpPr>
              <p:spPr>
                <a:xfrm>
                  <a:off x="5705246" y="2800140"/>
                  <a:ext cx="872296" cy="888207"/>
                </a:xfrm>
                <a:prstGeom prst="ellipse">
                  <a:avLst/>
                </a:prstGeom>
                <a:solidFill>
                  <a:srgbClr val="26358C"/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40260DFE-29CE-46A6-BD23-E4B786043487}"/>
                    </a:ext>
                  </a:extLst>
                </p:cNvPr>
                <p:cNvSpPr/>
                <p:nvPr/>
              </p:nvSpPr>
              <p:spPr>
                <a:xfrm>
                  <a:off x="5689134" y="1631258"/>
                  <a:ext cx="872297" cy="94313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76200" cap="flat" cmpd="sng" algn="ctr">
                  <a:solidFill>
                    <a:srgbClr val="26358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E54ADA3D-D6A3-4812-B772-B6DF7920DF03}"/>
                    </a:ext>
                  </a:extLst>
                </p:cNvPr>
                <p:cNvSpPr/>
                <p:nvPr/>
              </p:nvSpPr>
              <p:spPr>
                <a:xfrm rot="13885995">
                  <a:off x="5598143" y="2681264"/>
                  <a:ext cx="1148379" cy="1139019"/>
                </a:xfrm>
                <a:prstGeom prst="arc">
                  <a:avLst>
                    <a:gd name="adj1" fmla="val 13474312"/>
                    <a:gd name="adj2" fmla="val 2341242"/>
                  </a:avLst>
                </a:prstGeom>
                <a:noFill/>
                <a:ln w="9525" cap="flat" cmpd="sng" algn="ctr">
                  <a:solidFill>
                    <a:srgbClr val="26358C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FD593E5B-E922-4D13-8A13-1029795F051B}"/>
                    </a:ext>
                  </a:extLst>
                </p:cNvPr>
                <p:cNvSpPr/>
                <p:nvPr/>
              </p:nvSpPr>
              <p:spPr>
                <a:xfrm rot="2195692">
                  <a:off x="5562550" y="1541057"/>
                  <a:ext cx="1148379" cy="1139019"/>
                </a:xfrm>
                <a:prstGeom prst="arc">
                  <a:avLst>
                    <a:gd name="adj1" fmla="val 13474312"/>
                    <a:gd name="adj2" fmla="val 2952941"/>
                  </a:avLst>
                </a:prstGeom>
                <a:noFill/>
                <a:ln w="9525" cap="flat" cmpd="sng" algn="ctr">
                  <a:solidFill>
                    <a:srgbClr val="26358C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DF15D9E5-4399-4FBD-A4C5-BCF88E859B8D}"/>
                    </a:ext>
                  </a:extLst>
                </p:cNvPr>
                <p:cNvSpPr/>
                <p:nvPr/>
              </p:nvSpPr>
              <p:spPr>
                <a:xfrm>
                  <a:off x="5641964" y="3890396"/>
                  <a:ext cx="966638" cy="100194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76200" cap="flat" cmpd="sng" algn="ctr">
                  <a:solidFill>
                    <a:srgbClr val="26358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3FBC2ABD-A64D-436D-AADA-37796AE7AA40}"/>
                    </a:ext>
                  </a:extLst>
                </p:cNvPr>
                <p:cNvSpPr/>
                <p:nvPr/>
              </p:nvSpPr>
              <p:spPr>
                <a:xfrm rot="2845756">
                  <a:off x="5574946" y="3829001"/>
                  <a:ext cx="1148379" cy="1139019"/>
                </a:xfrm>
                <a:prstGeom prst="arc">
                  <a:avLst>
                    <a:gd name="adj1" fmla="val 13474312"/>
                    <a:gd name="adj2" fmla="val 3168017"/>
                  </a:avLst>
                </a:prstGeom>
                <a:noFill/>
                <a:ln w="9525" cap="flat" cmpd="sng" algn="ctr">
                  <a:solidFill>
                    <a:srgbClr val="26358C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E5AC0CE4-C233-44E3-9040-FE5179EE19BC}"/>
                  </a:ext>
                </a:extLst>
              </p:cNvPr>
              <p:cNvGrpSpPr/>
              <p:nvPr/>
            </p:nvGrpSpPr>
            <p:grpSpPr>
              <a:xfrm rot="5400000">
                <a:off x="4381083" y="1731656"/>
                <a:ext cx="2024933" cy="2122819"/>
                <a:chOff x="2870473" y="-211189"/>
                <a:chExt cx="2607043" cy="2669720"/>
              </a:xfrm>
            </p:grpSpPr>
            <p:sp>
              <p:nvSpPr>
                <p:cNvPr id="59" name="Text Box 10">
                  <a:extLst>
                    <a:ext uri="{FF2B5EF4-FFF2-40B4-BE49-F238E27FC236}">
                      <a16:creationId xmlns:a16="http://schemas.microsoft.com/office/drawing/2014/main" id="{11894677-ECFF-4C9C-B85E-67B983BCF0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801866" y="108721"/>
                  <a:ext cx="614993" cy="47778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50700" rIns="0" bIns="50700" anchor="ctr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defTabSz="990570" eaLnBrk="1" hangingPunct="1">
                    <a:spcBef>
                      <a:spcPct val="50000"/>
                    </a:spcBef>
                    <a:defRPr/>
                  </a:pPr>
                  <a:r>
                    <a:rPr lang="fr-FR" sz="1300" b="1" kern="0">
                      <a:solidFill>
                        <a:srgbClr val="E3061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Phase 2</a:t>
                  </a:r>
                </a:p>
                <a:p>
                  <a:pPr algn="ctr" defTabSz="990570" eaLnBrk="1" hangingPunct="1">
                    <a:spcBef>
                      <a:spcPct val="50000"/>
                    </a:spcBef>
                    <a:defRPr/>
                  </a:pPr>
                  <a:r>
                    <a:rPr lang="fr-FR" sz="1300" b="1" kern="0">
                      <a:solidFill>
                        <a:srgbClr val="E3061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fr-FR" sz="1083">
                      <a:solidFill>
                        <a:srgbClr val="FF0000"/>
                      </a:solidFill>
                    </a:rPr>
                    <a:t>~</a:t>
                  </a:r>
                  <a:r>
                    <a:rPr lang="fr-FR" sz="1300" b="1" kern="0">
                      <a:solidFill>
                        <a:srgbClr val="E3061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 mois)</a:t>
                  </a:r>
                  <a:endParaRPr lang="fr-FR" sz="1300" kern="0">
                    <a:solidFill>
                      <a:srgbClr val="E3061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 Box 10">
                  <a:extLst>
                    <a:ext uri="{FF2B5EF4-FFF2-40B4-BE49-F238E27FC236}">
                      <a16:creationId xmlns:a16="http://schemas.microsoft.com/office/drawing/2014/main" id="{A3C11C8E-AFFC-41D7-A602-590587F784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913695" y="1652687"/>
                  <a:ext cx="649862" cy="47778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50700" rIns="0" bIns="50700" anchor="ctr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defTabSz="990570" eaLnBrk="1" hangingPunct="1">
                    <a:spcBef>
                      <a:spcPct val="50000"/>
                    </a:spcBef>
                    <a:defRPr/>
                  </a:pPr>
                  <a:r>
                    <a:rPr lang="fr-FR" sz="1300" b="1" kern="0">
                      <a:solidFill>
                        <a:srgbClr val="E3061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Phase 1</a:t>
                  </a:r>
                </a:p>
                <a:p>
                  <a:pPr algn="ctr" defTabSz="990570" eaLnBrk="1" hangingPunct="1">
                    <a:spcBef>
                      <a:spcPct val="50000"/>
                    </a:spcBef>
                    <a:defRPr/>
                  </a:pPr>
                  <a:r>
                    <a:rPr lang="fr-FR" sz="1300" b="1" kern="0">
                      <a:solidFill>
                        <a:srgbClr val="E3061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fr-FR" sz="1083">
                      <a:solidFill>
                        <a:srgbClr val="FF0000"/>
                      </a:solidFill>
                    </a:rPr>
                    <a:t>~</a:t>
                  </a:r>
                  <a:r>
                    <a:rPr lang="fr-FR" sz="1300" b="1" kern="0">
                      <a:solidFill>
                        <a:srgbClr val="E3061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 mois)</a:t>
                  </a:r>
                  <a:endParaRPr lang="fr-FR" sz="1300" kern="0">
                    <a:solidFill>
                      <a:srgbClr val="E3061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935C507A-8052-4EF3-BB05-DC8B539B44F4}"/>
                    </a:ext>
                  </a:extLst>
                </p:cNvPr>
                <p:cNvSpPr txBox="1"/>
                <p:nvPr/>
              </p:nvSpPr>
              <p:spPr bwMode="auto">
                <a:xfrm rot="16200000">
                  <a:off x="3607643" y="1706514"/>
                  <a:ext cx="1133905" cy="370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defTabSz="990570">
                    <a:defRPr/>
                  </a:pPr>
                  <a:r>
                    <a:rPr lang="fr-FR" sz="900" b="1" kern="0">
                      <a:solidFill>
                        <a:srgbClr val="26358C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Analyse et cadrage conseiller / bureaux</a:t>
                  </a:r>
                </a:p>
                <a:p>
                  <a:pPr algn="ctr" defTabSz="990570">
                    <a:defRPr/>
                  </a:pPr>
                  <a:r>
                    <a:rPr lang="fr-FR" sz="900" b="1" kern="0">
                      <a:solidFill>
                        <a:srgbClr val="26358C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+</a:t>
                  </a:r>
                </a:p>
                <a:p>
                  <a:pPr algn="ctr" defTabSz="990570">
                    <a:defRPr/>
                  </a:pPr>
                  <a:r>
                    <a:rPr lang="fr-FR" sz="900" b="1" kern="0">
                      <a:solidFill>
                        <a:srgbClr val="26358C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Priorisation 3 marchés </a:t>
                  </a:r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99944ED2-E632-42E6-8859-348E2E0675D5}"/>
                    </a:ext>
                  </a:extLst>
                </p:cNvPr>
                <p:cNvSpPr txBox="1"/>
                <p:nvPr/>
              </p:nvSpPr>
              <p:spPr bwMode="auto">
                <a:xfrm rot="16200000">
                  <a:off x="3628926" y="103151"/>
                  <a:ext cx="1091341" cy="462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defTabSz="990570">
                    <a:defRPr/>
                  </a:pPr>
                  <a:r>
                    <a:rPr lang="fr-FR" sz="900" b="1" kern="0">
                      <a:solidFill>
                        <a:prstClr val="white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Coaching spécialisé (pitch, interculturel).</a:t>
                  </a:r>
                </a:p>
                <a:p>
                  <a:pPr algn="ctr" defTabSz="990570">
                    <a:defRPr/>
                  </a:pPr>
                  <a:endParaRPr lang="fr-FR" sz="900" b="1" kern="0">
                    <a:solidFill>
                      <a:prstClr val="white"/>
                    </a:solidFill>
                    <a:latin typeface="Arial" panose="020B0604020202020204"/>
                    <a:cs typeface="Arial" panose="020B0604020202020204" pitchFamily="34" charset="0"/>
                  </a:endParaRPr>
                </a:p>
                <a:p>
                  <a:pPr algn="ctr" defTabSz="990570">
                    <a:defRPr/>
                  </a:pPr>
                  <a:r>
                    <a:rPr lang="fr-FR" sz="900" b="1" kern="0">
                      <a:solidFill>
                        <a:prstClr val="white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Offensive commerciale terrain (TSO + MPI)</a:t>
                  </a:r>
                  <a:endParaRPr lang="fr-FR" sz="900" b="1" kern="0">
                    <a:solidFill>
                      <a:prstClr val="white"/>
                    </a:solidFill>
                    <a:highlight>
                      <a:srgbClr val="E30613"/>
                    </a:highlight>
                    <a:latin typeface="Arial" panose="020B060402020202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09983FA2-9DCB-45B4-BDD5-0266F250058C}"/>
                  </a:ext>
                </a:extLst>
              </p:cNvPr>
              <p:cNvSpPr txBox="1"/>
              <p:nvPr/>
            </p:nvSpPr>
            <p:spPr bwMode="auto">
              <a:xfrm>
                <a:off x="6805192" y="2624931"/>
                <a:ext cx="907910" cy="287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990570">
                  <a:defRPr/>
                </a:pPr>
                <a:r>
                  <a:rPr lang="fr-FR" sz="900" b="1" kern="0">
                    <a:solidFill>
                      <a:srgbClr val="26358C"/>
                    </a:solidFill>
                    <a:latin typeface="Arial" panose="020B0604020202020204"/>
                    <a:cs typeface="Arial" panose="020B0604020202020204" pitchFamily="34" charset="0"/>
                  </a:rPr>
                  <a:t>Suivi &amp; coaching</a:t>
                </a:r>
              </a:p>
              <a:p>
                <a:pPr algn="ctr" defTabSz="990570">
                  <a:defRPr/>
                </a:pPr>
                <a:r>
                  <a:rPr lang="fr-FR" sz="900" b="1" kern="0">
                    <a:solidFill>
                      <a:srgbClr val="26358C"/>
                    </a:solidFill>
                    <a:latin typeface="Arial" panose="020B0604020202020204"/>
                    <a:cs typeface="Arial" panose="020B0604020202020204" pitchFamily="34" charset="0"/>
                  </a:rPr>
                  <a:t> </a:t>
                </a:r>
              </a:p>
              <a:p>
                <a:pPr algn="ctr" defTabSz="990570">
                  <a:defRPr/>
                </a:pPr>
                <a:r>
                  <a:rPr lang="fr-FR" sz="900" b="1" kern="0">
                    <a:solidFill>
                      <a:srgbClr val="26358C"/>
                    </a:solidFill>
                    <a:latin typeface="Arial" panose="020B0604020202020204"/>
                    <a:cs typeface="Arial" panose="020B0604020202020204" pitchFamily="34" charset="0"/>
                  </a:rPr>
                  <a:t>Bilan &amp; plan d’actions post-programme</a:t>
                </a:r>
                <a:r>
                  <a:rPr lang="fr-FR" sz="900" b="1" kern="0">
                    <a:solidFill>
                      <a:srgbClr val="26358C"/>
                    </a:solidFill>
                    <a:highlight>
                      <a:srgbClr val="FFFF00"/>
                    </a:highlight>
                    <a:latin typeface="Arial" panose="020B0604020202020204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D94C7A5-3E1C-49CF-8C11-6B5F4F339410}"/>
                </a:ext>
              </a:extLst>
            </p:cNvPr>
            <p:cNvSpPr/>
            <p:nvPr/>
          </p:nvSpPr>
          <p:spPr>
            <a:xfrm>
              <a:off x="4503033" y="3915909"/>
              <a:ext cx="82037" cy="820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061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90570">
                <a:defRPr/>
              </a:pPr>
              <a:endParaRPr lang="fr-FR" sz="19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9C4E1E7F-E777-41BD-BF42-1990EB716AA3}"/>
                </a:ext>
              </a:extLst>
            </p:cNvPr>
            <p:cNvSpPr/>
            <p:nvPr/>
          </p:nvSpPr>
          <p:spPr>
            <a:xfrm>
              <a:off x="6193502" y="2225324"/>
              <a:ext cx="82037" cy="820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061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90570">
                <a:defRPr/>
              </a:pPr>
              <a:endParaRPr lang="fr-FR" sz="19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25839D2D-43CA-4EF0-BC02-03BF19021820}"/>
                </a:ext>
              </a:extLst>
            </p:cNvPr>
            <p:cNvSpPr/>
            <p:nvPr/>
          </p:nvSpPr>
          <p:spPr>
            <a:xfrm>
              <a:off x="7892861" y="3894352"/>
              <a:ext cx="82037" cy="820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061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90570">
                <a:defRPr/>
              </a:pPr>
              <a:endParaRPr lang="fr-FR" sz="19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Text Box 10">
              <a:extLst>
                <a:ext uri="{FF2B5EF4-FFF2-40B4-BE49-F238E27FC236}">
                  <a16:creationId xmlns:a16="http://schemas.microsoft.com/office/drawing/2014/main" id="{E89CDA01-F5D3-4AB1-9B08-6C23CBD61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910" y="3959216"/>
              <a:ext cx="749392" cy="5110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lIns="0" tIns="50700" rIns="0" bIns="50700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95285" eaLnBrk="1" hangingPunct="1">
                <a:spcBef>
                  <a:spcPct val="50000"/>
                </a:spcBef>
                <a:defRPr/>
              </a:pPr>
              <a:r>
                <a:rPr lang="fr-FR" sz="1300" b="1" kern="0">
                  <a:solidFill>
                    <a:srgbClr val="E3061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3</a:t>
              </a:r>
            </a:p>
            <a:p>
              <a:pPr algn="ctr" defTabSz="495285" eaLnBrk="1" hangingPunct="1">
                <a:spcBef>
                  <a:spcPct val="50000"/>
                </a:spcBef>
                <a:defRPr/>
              </a:pPr>
              <a:r>
                <a:rPr lang="fr-FR" sz="1300" b="1" kern="0">
                  <a:solidFill>
                    <a:srgbClr val="E3061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083">
                  <a:solidFill>
                    <a:srgbClr val="FF0000"/>
                  </a:solidFill>
                </a:rPr>
                <a:t>~</a:t>
              </a:r>
              <a:r>
                <a:rPr lang="fr-FR" sz="1300" b="1" kern="0">
                  <a:solidFill>
                    <a:srgbClr val="E3061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mois)</a:t>
              </a:r>
              <a:endParaRPr lang="fr-FR" sz="1300" kern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riangle isocèle 54">
              <a:extLst>
                <a:ext uri="{FF2B5EF4-FFF2-40B4-BE49-F238E27FC236}">
                  <a16:creationId xmlns:a16="http://schemas.microsoft.com/office/drawing/2014/main" id="{8F65EDC6-30E0-46AB-971D-F9B40DFD0664}"/>
                </a:ext>
              </a:extLst>
            </p:cNvPr>
            <p:cNvSpPr/>
            <p:nvPr/>
          </p:nvSpPr>
          <p:spPr>
            <a:xfrm rot="21219683">
              <a:off x="8726284" y="2884241"/>
              <a:ext cx="76038" cy="65550"/>
            </a:xfrm>
            <a:prstGeom prst="triangle">
              <a:avLst/>
            </a:prstGeom>
            <a:solidFill>
              <a:srgbClr val="2635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90570">
                <a:defRPr/>
              </a:pPr>
              <a:endParaRPr lang="fr-FR" sz="19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Espace réservé du numéro de diapositive 2">
            <a:extLst>
              <a:ext uri="{FF2B5EF4-FFF2-40B4-BE49-F238E27FC236}">
                <a16:creationId xmlns:a16="http://schemas.microsoft.com/office/drawing/2014/main" id="{A392E213-D073-40C4-AB7B-853C4B0408EA}"/>
              </a:ext>
            </a:extLst>
          </p:cNvPr>
          <p:cNvSpPr txBox="1">
            <a:spLocks/>
          </p:cNvSpPr>
          <p:nvPr/>
        </p:nvSpPr>
        <p:spPr>
          <a:xfrm>
            <a:off x="9128912" y="5972485"/>
            <a:ext cx="273000" cy="916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5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95285">
              <a:defRPr/>
            </a:pPr>
            <a:fld id="{95249FB3-2D92-4B86-AF9E-9917563CAFD2}" type="slidenum">
              <a:rPr lang="fr-FR" sz="596">
                <a:solidFill>
                  <a:srgbClr val="26358C"/>
                </a:solidFill>
                <a:latin typeface="Arial" panose="020B0604020202020204"/>
              </a:rPr>
              <a:pPr algn="r" defTabSz="495285">
                <a:defRPr/>
              </a:pPr>
              <a:t>14</a:t>
            </a:fld>
            <a:endParaRPr lang="fr-FR" sz="596">
              <a:solidFill>
                <a:srgbClr val="26358C"/>
              </a:solidFill>
              <a:latin typeface="Arial" panose="020B0604020202020204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99D5E98-2B50-D602-96F4-8217A65B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1" y="404470"/>
            <a:ext cx="7229120" cy="270074"/>
          </a:xfrm>
        </p:spPr>
        <p:txBody>
          <a:bodyPr/>
          <a:lstStyle/>
          <a:p>
            <a:r>
              <a:rPr lang="fr-FR">
                <a:solidFill>
                  <a:schemeClr val="accent2">
                    <a:lumMod val="50000"/>
                  </a:schemeClr>
                </a:solidFill>
                <a:latin typeface="Futura LT" panose="02000503000000000000" pitchFamily="2" charset="0"/>
              </a:rPr>
              <a:t>LE PARCOURS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5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58EA51-9B4D-4387-82E7-50550B2F7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101" y="1622307"/>
            <a:ext cx="9226417" cy="266739"/>
          </a:xfrm>
        </p:spPr>
        <p:txBody>
          <a:bodyPr>
            <a:spAutoFit/>
          </a:bodyPr>
          <a:lstStyle/>
          <a:p>
            <a:r>
              <a:rPr lang="fr-FR">
                <a:solidFill>
                  <a:srgbClr val="1C3582"/>
                </a:solidFill>
              </a:rPr>
              <a:t>Phase 1 – Option 1 : Analyse, Cadrage &amp; Priorisation sur 3 marchés (~3 mois)</a:t>
            </a: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0C560C99-6553-4240-BAB1-93E0156F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01" y="1364605"/>
            <a:ext cx="682695" cy="161575"/>
          </a:xfrm>
          <a:prstGeom prst="chevron">
            <a:avLst>
              <a:gd name="adj" fmla="val 38754"/>
            </a:avLst>
          </a:prstGeom>
          <a:solidFill>
            <a:srgbClr val="F1807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17000" rIns="78000" anchor="ctr"/>
          <a:lstStyle/>
          <a:p>
            <a:pPr algn="ctr" defTabSz="495285">
              <a:defRPr/>
            </a:pPr>
            <a:r>
              <a:rPr lang="fr-FR" sz="975" b="1" kern="0">
                <a:solidFill>
                  <a:srgbClr val="FFFFFF"/>
                </a:solidFill>
                <a:latin typeface="Arial" panose="020B0604020202020204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8FE89AB-A326-428B-9D4E-278409DD285F}"/>
              </a:ext>
            </a:extLst>
          </p:cNvPr>
          <p:cNvGrpSpPr/>
          <p:nvPr/>
        </p:nvGrpSpPr>
        <p:grpSpPr>
          <a:xfrm>
            <a:off x="7834130" y="2740485"/>
            <a:ext cx="1849156" cy="2256558"/>
            <a:chOff x="3679779" y="2250404"/>
            <a:chExt cx="1706913" cy="2082976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301481E-3E2A-4478-AB1E-3BCE9F58E1A2}"/>
                </a:ext>
              </a:extLst>
            </p:cNvPr>
            <p:cNvGrpSpPr/>
            <p:nvPr/>
          </p:nvGrpSpPr>
          <p:grpSpPr>
            <a:xfrm>
              <a:off x="3679779" y="2250404"/>
              <a:ext cx="1706913" cy="2082976"/>
              <a:chOff x="4155508" y="2177223"/>
              <a:chExt cx="1239472" cy="1512550"/>
            </a:xfrm>
          </p:grpSpPr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52F2C035-42C0-45B0-B232-68D3ADA6B631}"/>
                  </a:ext>
                </a:extLst>
              </p:cNvPr>
              <p:cNvGrpSpPr/>
              <p:nvPr/>
            </p:nvGrpSpPr>
            <p:grpSpPr>
              <a:xfrm rot="5400000">
                <a:off x="4160560" y="2172171"/>
                <a:ext cx="1229368" cy="1239472"/>
                <a:chOff x="5579626" y="3824321"/>
                <a:chExt cx="1139019" cy="1148379"/>
              </a:xfrm>
            </p:grpSpPr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DF15D9E5-4399-4FBD-A4C5-BCF88E859B8D}"/>
                    </a:ext>
                  </a:extLst>
                </p:cNvPr>
                <p:cNvSpPr/>
                <p:nvPr/>
              </p:nvSpPr>
              <p:spPr>
                <a:xfrm>
                  <a:off x="5718904" y="3939416"/>
                  <a:ext cx="889247" cy="90390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76200" cap="flat" cmpd="sng" algn="ctr">
                  <a:solidFill>
                    <a:srgbClr val="26358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3FBC2ABD-A64D-436D-AADA-37796AE7AA40}"/>
                    </a:ext>
                  </a:extLst>
                </p:cNvPr>
                <p:cNvSpPr/>
                <p:nvPr/>
              </p:nvSpPr>
              <p:spPr>
                <a:xfrm rot="2845756">
                  <a:off x="5574946" y="3829001"/>
                  <a:ext cx="1148379" cy="1139019"/>
                </a:xfrm>
                <a:prstGeom prst="arc">
                  <a:avLst>
                    <a:gd name="adj1" fmla="val 13474312"/>
                    <a:gd name="adj2" fmla="val 3168017"/>
                  </a:avLst>
                </a:prstGeom>
                <a:noFill/>
                <a:ln w="9525" cap="flat" cmpd="sng" algn="ctr">
                  <a:solidFill>
                    <a:srgbClr val="26358C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E5AC0CE4-C233-44E3-9040-FE5179EE19BC}"/>
                  </a:ext>
                </a:extLst>
              </p:cNvPr>
              <p:cNvGrpSpPr/>
              <p:nvPr/>
            </p:nvGrpSpPr>
            <p:grpSpPr>
              <a:xfrm rot="5400000">
                <a:off x="4290109" y="2746119"/>
                <a:ext cx="985687" cy="901621"/>
                <a:chOff x="4059444" y="1324622"/>
                <a:chExt cx="1269044" cy="1133905"/>
              </a:xfrm>
            </p:grpSpPr>
            <p:sp>
              <p:nvSpPr>
                <p:cNvPr id="60" name="Text Box 10">
                  <a:extLst>
                    <a:ext uri="{FF2B5EF4-FFF2-40B4-BE49-F238E27FC236}">
                      <a16:creationId xmlns:a16="http://schemas.microsoft.com/office/drawing/2014/main" id="{A3C11C8E-AFFC-41D7-A602-590587F784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873055" y="1738428"/>
                  <a:ext cx="649862" cy="261004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50700" rIns="0" bIns="50700" anchor="ctr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defTabSz="990570" eaLnBrk="1" hangingPunct="1">
                    <a:spcBef>
                      <a:spcPct val="50000"/>
                    </a:spcBef>
                    <a:defRPr/>
                  </a:pPr>
                  <a:r>
                    <a:rPr lang="fr-FR" sz="1300" b="1" ker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Phase 1 </a:t>
                  </a: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935C507A-8052-4EF3-BB05-DC8B539B44F4}"/>
                    </a:ext>
                  </a:extLst>
                </p:cNvPr>
                <p:cNvSpPr txBox="1"/>
                <p:nvPr/>
              </p:nvSpPr>
              <p:spPr bwMode="auto">
                <a:xfrm rot="16200000">
                  <a:off x="3607642" y="1776424"/>
                  <a:ext cx="1133905" cy="230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defTabSz="990570">
                    <a:defRPr/>
                  </a:pPr>
                  <a:r>
                    <a:rPr lang="fr-FR" sz="867" b="1" kern="0">
                      <a:solidFill>
                        <a:srgbClr val="26358C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Analyse, Cadrage </a:t>
                  </a:r>
                </a:p>
                <a:p>
                  <a:pPr algn="ctr" defTabSz="990570">
                    <a:defRPr/>
                  </a:pPr>
                  <a:r>
                    <a:rPr lang="fr-FR" sz="867" b="1" kern="0">
                      <a:solidFill>
                        <a:srgbClr val="26358C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&amp; Priorisation 3 marchés </a:t>
                  </a:r>
                </a:p>
              </p:txBody>
            </p:sp>
          </p:grpSp>
        </p:grp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D94C7A5-3E1C-49CF-8C11-6B5F4F339410}"/>
                </a:ext>
              </a:extLst>
            </p:cNvPr>
            <p:cNvSpPr/>
            <p:nvPr/>
          </p:nvSpPr>
          <p:spPr>
            <a:xfrm>
              <a:off x="4503033" y="3915909"/>
              <a:ext cx="82037" cy="820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061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90570">
                <a:defRPr/>
              </a:pPr>
              <a:endParaRPr lang="fr-FR" sz="19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Espace réservé du numéro de diapositive 2">
            <a:extLst>
              <a:ext uri="{FF2B5EF4-FFF2-40B4-BE49-F238E27FC236}">
                <a16:creationId xmlns:a16="http://schemas.microsoft.com/office/drawing/2014/main" id="{A392E213-D073-40C4-AB7B-853C4B0408EA}"/>
              </a:ext>
            </a:extLst>
          </p:cNvPr>
          <p:cNvSpPr txBox="1">
            <a:spLocks/>
          </p:cNvSpPr>
          <p:nvPr/>
        </p:nvSpPr>
        <p:spPr>
          <a:xfrm>
            <a:off x="9280149" y="5987305"/>
            <a:ext cx="273000" cy="916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5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95285">
              <a:defRPr/>
            </a:pPr>
            <a:fld id="{95249FB3-2D92-4B86-AF9E-9917563CAFD2}" type="slidenum">
              <a:rPr lang="fr-FR" sz="596">
                <a:solidFill>
                  <a:srgbClr val="26358C"/>
                </a:solidFill>
                <a:latin typeface="Arial" panose="020B0604020202020204"/>
              </a:rPr>
              <a:pPr algn="r" defTabSz="495285">
                <a:defRPr/>
              </a:pPr>
              <a:t>15</a:t>
            </a:fld>
            <a:endParaRPr lang="fr-FR" sz="596">
              <a:solidFill>
                <a:srgbClr val="26358C"/>
              </a:solidFill>
              <a:latin typeface="Arial" panose="020B0604020202020204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6492824-2E2C-4EFF-AAD8-B9D0B5A4F8AF}"/>
              </a:ext>
            </a:extLst>
          </p:cNvPr>
          <p:cNvSpPr/>
          <p:nvPr/>
        </p:nvSpPr>
        <p:spPr>
          <a:xfrm>
            <a:off x="230060" y="2356700"/>
            <a:ext cx="3664091" cy="616956"/>
          </a:xfrm>
          <a:prstGeom prst="roundRect">
            <a:avLst/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just" defTabSz="495285">
              <a:defRPr/>
            </a:pPr>
            <a:r>
              <a:rPr lang="fr-FR" sz="1300">
                <a:solidFill>
                  <a:prstClr val="white"/>
                </a:solidFill>
                <a:latin typeface="Arial" panose="020B0604020202020204"/>
              </a:rPr>
              <a:t>Identification, sensibilisation et rencontre de l’entreprise par le conseiller TFE</a:t>
            </a:r>
            <a:r>
              <a:rPr lang="fr-FR" sz="1300">
                <a:solidFill>
                  <a:srgbClr val="FFFFFF"/>
                </a:solidFill>
                <a:latin typeface="Arial" panose="020B0604020202020204"/>
              </a:rPr>
              <a:t>. </a:t>
            </a:r>
            <a:endParaRPr lang="fr-FR" sz="1300">
              <a:solidFill>
                <a:srgbClr val="FFFFFF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55B9FF0-24F1-4B00-B68D-CC36FEAA8738}"/>
              </a:ext>
            </a:extLst>
          </p:cNvPr>
          <p:cNvSpPr/>
          <p:nvPr/>
        </p:nvSpPr>
        <p:spPr>
          <a:xfrm>
            <a:off x="263570" y="3141956"/>
            <a:ext cx="3664091" cy="1926002"/>
          </a:xfrm>
          <a:prstGeom prst="roundRect">
            <a:avLst>
              <a:gd name="adj" fmla="val 7276"/>
            </a:avLst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just" defTabSz="495285">
              <a:lnSpc>
                <a:spcPct val="107000"/>
              </a:lnSpc>
              <a:defRPr/>
            </a:pPr>
            <a:r>
              <a:rPr lang="fr-FR" sz="1300" b="1">
                <a:solidFill>
                  <a:prstClr val="white"/>
                </a:solidFill>
                <a:latin typeface="Arial" panose="020B0604020202020204"/>
              </a:rPr>
              <a:t>1</a:t>
            </a:r>
            <a:r>
              <a:rPr lang="fr-FR" sz="1300" b="1" baseline="30000">
                <a:solidFill>
                  <a:prstClr val="white"/>
                </a:solidFill>
                <a:latin typeface="Arial" panose="020B0604020202020204"/>
              </a:rPr>
              <a:t>er</a:t>
            </a:r>
            <a:r>
              <a:rPr lang="fr-FR" sz="1300" b="1">
                <a:solidFill>
                  <a:prstClr val="white"/>
                </a:solidFill>
                <a:latin typeface="Arial" panose="020B0604020202020204"/>
              </a:rPr>
              <a:t> entretien de cadrage </a:t>
            </a:r>
            <a:r>
              <a:rPr lang="fr-FR" sz="1300">
                <a:solidFill>
                  <a:prstClr val="white"/>
                </a:solidFill>
                <a:latin typeface="Arial" panose="020B0604020202020204"/>
              </a:rPr>
              <a:t>avec les 2 bureaux de la zone, le CI et l’entreprise : 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300">
                <a:solidFill>
                  <a:prstClr val="white"/>
                </a:solidFill>
                <a:latin typeface="Arial" panose="020B0604020202020204"/>
              </a:rPr>
              <a:t>Analyse de la structure export &amp; de l’historique sur la zone et réflexion sur le potentiel de développement dans les pays visés.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300">
                <a:solidFill>
                  <a:prstClr val="white"/>
                </a:solidFill>
                <a:latin typeface="Arial" panose="020B0604020202020204"/>
              </a:rPr>
              <a:t>Identification des prérequis d’une approche commerciale.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D943A07-3C4A-4FD3-9C87-5513BA0A11F8}"/>
              </a:ext>
            </a:extLst>
          </p:cNvPr>
          <p:cNvSpPr/>
          <p:nvPr/>
        </p:nvSpPr>
        <p:spPr>
          <a:xfrm>
            <a:off x="4097651" y="2356700"/>
            <a:ext cx="3497868" cy="1513983"/>
          </a:xfrm>
          <a:prstGeom prst="roundRect">
            <a:avLst>
              <a:gd name="adj" fmla="val 9515"/>
            </a:avLst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just" defTabSz="495285">
              <a:lnSpc>
                <a:spcPct val="107000"/>
              </a:lnSpc>
              <a:defRPr/>
            </a:pPr>
            <a:r>
              <a:rPr lang="fr-FR" sz="1300" b="1" u="sng">
                <a:solidFill>
                  <a:srgbClr val="FFFFFF"/>
                </a:solidFill>
                <a:latin typeface="Arial" panose="020B0604020202020204"/>
              </a:rPr>
              <a:t>Priorisation </a:t>
            </a:r>
            <a:r>
              <a:rPr lang="fr-FR" sz="1300" b="1" u="sng">
                <a:solidFill>
                  <a:prstClr val="white"/>
                </a:solidFill>
                <a:latin typeface="Arial" panose="020B0604020202020204"/>
              </a:rPr>
              <a:t>sur 3 marchés </a:t>
            </a:r>
            <a:r>
              <a:rPr lang="fr-FR" sz="1300">
                <a:solidFill>
                  <a:prstClr val="white"/>
                </a:solidFill>
                <a:latin typeface="Arial" panose="020B0604020202020204"/>
              </a:rPr>
              <a:t>: 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300">
                <a:solidFill>
                  <a:prstClr val="white"/>
                </a:solidFill>
                <a:latin typeface="Arial" panose="020B0604020202020204"/>
              </a:rPr>
              <a:t>Définition des critères macro et sectoriels.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300">
                <a:solidFill>
                  <a:prstClr val="white"/>
                </a:solidFill>
                <a:latin typeface="Arial" panose="020B0604020202020204"/>
              </a:rPr>
              <a:t>Matrice avec pondérations. 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300">
                <a:solidFill>
                  <a:srgbClr val="FFFFFF">
                    <a:lumMod val="95000"/>
                  </a:srgbClr>
                </a:solidFill>
                <a:latin typeface="Arial" panose="020B0604020202020204"/>
              </a:rPr>
              <a:t>Livrable de priorisation marchés.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300">
                <a:solidFill>
                  <a:srgbClr val="FFFFFF">
                    <a:lumMod val="95000"/>
                  </a:srgbClr>
                </a:solidFill>
                <a:latin typeface="Arial" panose="020B0604020202020204"/>
              </a:rPr>
              <a:t>Recommandations. </a:t>
            </a:r>
            <a:endParaRPr lang="fr-FR" sz="130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A5074675-B6BD-4748-88F7-95E0775CE722}"/>
              </a:ext>
            </a:extLst>
          </p:cNvPr>
          <p:cNvSpPr/>
          <p:nvPr/>
        </p:nvSpPr>
        <p:spPr>
          <a:xfrm rot="5400000">
            <a:off x="3835803" y="3341127"/>
            <a:ext cx="342925" cy="175746"/>
          </a:xfrm>
          <a:prstGeom prst="triangle">
            <a:avLst>
              <a:gd name="adj" fmla="val 45734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85">
              <a:defRPr/>
            </a:pPr>
            <a:endParaRPr lang="fr-FR" sz="1950">
              <a:solidFill>
                <a:srgbClr val="E306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6CC1B852-E96F-4BE8-95EE-555FC614F1E6}"/>
              </a:ext>
            </a:extLst>
          </p:cNvPr>
          <p:cNvSpPr/>
          <p:nvPr/>
        </p:nvSpPr>
        <p:spPr>
          <a:xfrm rot="10800000">
            <a:off x="1857480" y="2964532"/>
            <a:ext cx="342925" cy="175746"/>
          </a:xfrm>
          <a:prstGeom prst="triangle">
            <a:avLst>
              <a:gd name="adj" fmla="val 45734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85">
              <a:defRPr/>
            </a:pPr>
            <a:endParaRPr lang="fr-FR" sz="1950">
              <a:solidFill>
                <a:srgbClr val="E306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CA13B19-B449-44B9-AA79-BD3AF7214BA3}"/>
              </a:ext>
            </a:extLst>
          </p:cNvPr>
          <p:cNvSpPr/>
          <p:nvPr/>
        </p:nvSpPr>
        <p:spPr>
          <a:xfrm>
            <a:off x="4097651" y="4007945"/>
            <a:ext cx="3497868" cy="1056057"/>
          </a:xfrm>
          <a:prstGeom prst="roundRect">
            <a:avLst>
              <a:gd name="adj" fmla="val 9515"/>
            </a:avLst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67"/>
              </a:spcAft>
              <a:defRPr/>
            </a:pPr>
            <a:r>
              <a:rPr lang="fr-FR" sz="1300" b="1">
                <a:latin typeface="Arial" panose="020B0604020202020204"/>
              </a:rPr>
              <a:t>2</a:t>
            </a:r>
            <a:r>
              <a:rPr lang="fr-FR" sz="1300" b="1" baseline="30000">
                <a:latin typeface="Arial" panose="020B0604020202020204"/>
              </a:rPr>
              <a:t>ème</a:t>
            </a:r>
            <a:r>
              <a:rPr lang="fr-FR" sz="1300" b="1">
                <a:latin typeface="Arial" panose="020B0604020202020204"/>
              </a:rPr>
              <a:t> entretien </a:t>
            </a:r>
            <a:r>
              <a:rPr lang="fr-FR" sz="1300">
                <a:latin typeface="Arial" panose="020B0604020202020204"/>
              </a:rPr>
              <a:t>avec l’entreprise pour lui présenter  la priorisation effectuée par le service Information et Etudes en liaison avec les bureaux. </a:t>
            </a:r>
            <a:endParaRPr lang="fr-FR" sz="1300"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F508750D-69F7-441A-89CA-461F3B483BBB}"/>
              </a:ext>
            </a:extLst>
          </p:cNvPr>
          <p:cNvSpPr/>
          <p:nvPr/>
        </p:nvSpPr>
        <p:spPr>
          <a:xfrm rot="10800000">
            <a:off x="5713055" y="3859946"/>
            <a:ext cx="308205" cy="161550"/>
          </a:xfrm>
          <a:prstGeom prst="triangle">
            <a:avLst>
              <a:gd name="adj" fmla="val 51036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85">
              <a:defRPr/>
            </a:pPr>
            <a:endParaRPr lang="fr-FR" sz="1300">
              <a:solidFill>
                <a:srgbClr val="E30613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24D58959-49FC-4E86-8DAE-DE885C9B190C}"/>
              </a:ext>
            </a:extLst>
          </p:cNvPr>
          <p:cNvSpPr/>
          <p:nvPr/>
        </p:nvSpPr>
        <p:spPr>
          <a:xfrm>
            <a:off x="4125786" y="5221877"/>
            <a:ext cx="3497868" cy="395618"/>
          </a:xfrm>
          <a:prstGeom prst="roundRect">
            <a:avLst/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ctr" defTabSz="495285">
              <a:defRPr/>
            </a:pPr>
            <a:r>
              <a:rPr lang="fr-FR" sz="1300" b="1">
                <a:solidFill>
                  <a:prstClr val="white"/>
                </a:solidFill>
                <a:latin typeface="Arial" panose="020B0604020202020204"/>
              </a:rPr>
              <a:t>Choix du pays de projection</a:t>
            </a:r>
            <a:endParaRPr lang="fr-FR" sz="1300" b="1">
              <a:solidFill>
                <a:prstClr val="white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954639-B952-4CCE-9C1D-EA5FE652E755}"/>
              </a:ext>
            </a:extLst>
          </p:cNvPr>
          <p:cNvSpPr/>
          <p:nvPr/>
        </p:nvSpPr>
        <p:spPr>
          <a:xfrm>
            <a:off x="472787" y="4787722"/>
            <a:ext cx="49529" cy="15004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 defTabSz="495285">
              <a:defRPr/>
            </a:pPr>
            <a:endParaRPr lang="fr-FR" sz="975">
              <a:solidFill>
                <a:srgbClr val="2635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riangle isocèle 27">
            <a:extLst>
              <a:ext uri="{FF2B5EF4-FFF2-40B4-BE49-F238E27FC236}">
                <a16:creationId xmlns:a16="http://schemas.microsoft.com/office/drawing/2014/main" id="{2D080643-E3DB-4373-B2D7-7076668923ED}"/>
              </a:ext>
            </a:extLst>
          </p:cNvPr>
          <p:cNvSpPr/>
          <p:nvPr/>
        </p:nvSpPr>
        <p:spPr>
          <a:xfrm rot="10800000">
            <a:off x="5713054" y="5050181"/>
            <a:ext cx="308205" cy="161550"/>
          </a:xfrm>
          <a:prstGeom prst="triangle">
            <a:avLst>
              <a:gd name="adj" fmla="val 51036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85">
              <a:defRPr/>
            </a:pPr>
            <a:endParaRPr lang="fr-FR" sz="1300">
              <a:solidFill>
                <a:srgbClr val="E30613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8F5FDA4-F27E-81A5-56BF-590CB382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1" y="404470"/>
            <a:ext cx="7229120" cy="270074"/>
          </a:xfrm>
        </p:spPr>
        <p:txBody>
          <a:bodyPr/>
          <a:lstStyle/>
          <a:p>
            <a:r>
              <a:rPr lang="fr-FR">
                <a:solidFill>
                  <a:schemeClr val="accent2">
                    <a:lumMod val="50000"/>
                  </a:schemeClr>
                </a:solidFill>
                <a:latin typeface="Futura LT" panose="02000503000000000000" pitchFamily="2" charset="0"/>
              </a:rPr>
              <a:t>LE PARCOURS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5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4">
            <a:extLst>
              <a:ext uri="{FF2B5EF4-FFF2-40B4-BE49-F238E27FC236}">
                <a16:creationId xmlns:a16="http://schemas.microsoft.com/office/drawing/2014/main" id="{0C560C99-6553-4240-BAB1-93E0156F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99" y="1578936"/>
            <a:ext cx="682695" cy="161575"/>
          </a:xfrm>
          <a:prstGeom prst="chevron">
            <a:avLst>
              <a:gd name="adj" fmla="val 38754"/>
            </a:avLst>
          </a:prstGeom>
          <a:solidFill>
            <a:srgbClr val="F1807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17000" rIns="78000" anchor="ctr"/>
          <a:lstStyle/>
          <a:p>
            <a:pPr algn="ctr" defTabSz="495285">
              <a:defRPr/>
            </a:pPr>
            <a:r>
              <a:rPr lang="fr-FR" sz="975" b="1" kern="0">
                <a:solidFill>
                  <a:srgbClr val="FFFFFF"/>
                </a:solidFill>
                <a:latin typeface="Arial" panose="020B0604020202020204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Espace réservé du numéro de diapositive 2">
            <a:extLst>
              <a:ext uri="{FF2B5EF4-FFF2-40B4-BE49-F238E27FC236}">
                <a16:creationId xmlns:a16="http://schemas.microsoft.com/office/drawing/2014/main" id="{A392E213-D073-40C4-AB7B-853C4B0408EA}"/>
              </a:ext>
            </a:extLst>
          </p:cNvPr>
          <p:cNvSpPr txBox="1">
            <a:spLocks/>
          </p:cNvSpPr>
          <p:nvPr/>
        </p:nvSpPr>
        <p:spPr>
          <a:xfrm>
            <a:off x="9280149" y="5987305"/>
            <a:ext cx="273000" cy="916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5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95285">
              <a:defRPr/>
            </a:pPr>
            <a:fld id="{95249FB3-2D92-4B86-AF9E-9917563CAFD2}" type="slidenum">
              <a:rPr lang="fr-FR" sz="596">
                <a:solidFill>
                  <a:srgbClr val="26358C"/>
                </a:solidFill>
                <a:latin typeface="Arial" panose="020B0604020202020204"/>
              </a:rPr>
              <a:pPr algn="r" defTabSz="495285">
                <a:defRPr/>
              </a:pPr>
              <a:t>16</a:t>
            </a:fld>
            <a:endParaRPr lang="fr-FR" sz="596">
              <a:solidFill>
                <a:srgbClr val="26358C"/>
              </a:solidFill>
              <a:latin typeface="Arial" panose="020B0604020202020204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0CD2993-21B9-4049-B647-482877DD3AA7}"/>
              </a:ext>
            </a:extLst>
          </p:cNvPr>
          <p:cNvSpPr/>
          <p:nvPr/>
        </p:nvSpPr>
        <p:spPr>
          <a:xfrm>
            <a:off x="195444" y="3013296"/>
            <a:ext cx="1995505" cy="1009182"/>
          </a:xfrm>
          <a:prstGeom prst="roundRect">
            <a:avLst>
              <a:gd name="adj" fmla="val 14053"/>
            </a:avLst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ctr" defTabSz="495285">
              <a:lnSpc>
                <a:spcPct val="107000"/>
              </a:lnSpc>
              <a:defRPr/>
            </a:pPr>
            <a:r>
              <a:rPr lang="fr-FR" sz="1192" u="sng">
                <a:solidFill>
                  <a:srgbClr val="FFFFFF"/>
                </a:solidFill>
                <a:latin typeface="Arial" panose="020B0604020202020204"/>
              </a:rPr>
              <a:t>Coaching interculturel &amp; « pitch » </a:t>
            </a:r>
            <a:r>
              <a:rPr lang="fr-FR" sz="1192">
                <a:solidFill>
                  <a:srgbClr val="FFFFFF"/>
                </a:solidFill>
                <a:latin typeface="Arial" panose="020B0604020202020204"/>
              </a:rPr>
              <a:t>en fonction du pays de projection identifié </a:t>
            </a:r>
            <a:endParaRPr lang="fr-FR" sz="1192">
              <a:solidFill>
                <a:srgbClr val="FFFFFF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B26C1C-9D3A-4905-9D00-65F8081EC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706" y="1814134"/>
            <a:ext cx="9226417" cy="266739"/>
          </a:xfrm>
        </p:spPr>
        <p:txBody>
          <a:bodyPr/>
          <a:lstStyle/>
          <a:p>
            <a:r>
              <a:rPr lang="fr-FR">
                <a:solidFill>
                  <a:srgbClr val="1C3582"/>
                </a:solidFill>
              </a:rPr>
              <a:t>Phase 2 : Coaching, Offensive commerciale &amp; Projection </a:t>
            </a:r>
            <a:r>
              <a:rPr lang="fr-FR">
                <a:solidFill>
                  <a:srgbClr val="C00000"/>
                </a:solidFill>
              </a:rPr>
              <a:t>(~3 mois)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CD3A496-576D-4339-8432-700E1FA014B9}"/>
              </a:ext>
            </a:extLst>
          </p:cNvPr>
          <p:cNvGrpSpPr/>
          <p:nvPr/>
        </p:nvGrpSpPr>
        <p:grpSpPr>
          <a:xfrm>
            <a:off x="311999" y="1578937"/>
            <a:ext cx="1337598" cy="162596"/>
            <a:chOff x="5342535" y="780093"/>
            <a:chExt cx="2116035" cy="181138"/>
          </a:xfrm>
          <a:solidFill>
            <a:srgbClr val="E30613"/>
          </a:solidFill>
        </p:grpSpPr>
        <p:sp>
          <p:nvSpPr>
            <p:cNvPr id="41" name="AutoShape 14">
              <a:extLst>
                <a:ext uri="{FF2B5EF4-FFF2-40B4-BE49-F238E27FC236}">
                  <a16:creationId xmlns:a16="http://schemas.microsoft.com/office/drawing/2014/main" id="{4ABF05D4-2E62-4DFA-A45C-88FA89353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535" y="780093"/>
              <a:ext cx="1080000" cy="180000"/>
            </a:xfrm>
            <a:prstGeom prst="chevron">
              <a:avLst>
                <a:gd name="adj" fmla="val 38754"/>
              </a:avLst>
            </a:prstGeom>
            <a:solidFill>
              <a:srgbClr val="F1807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7000" rIns="78000" anchor="ctr"/>
            <a:lstStyle/>
            <a:p>
              <a:pPr algn="ctr" defTabSz="495285">
                <a:defRPr/>
              </a:pPr>
              <a:r>
                <a:rPr lang="fr-FR" sz="975" b="1" kern="0">
                  <a:solidFill>
                    <a:srgbClr val="FFFFFF"/>
                  </a:solidFill>
                  <a:latin typeface="Arial" panose="020B0604020202020204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2" name="AutoShape 14">
              <a:extLst>
                <a:ext uri="{FF2B5EF4-FFF2-40B4-BE49-F238E27FC236}">
                  <a16:creationId xmlns:a16="http://schemas.microsoft.com/office/drawing/2014/main" id="{C8B07B0B-F7DF-4938-85C5-40454918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570" y="781231"/>
              <a:ext cx="1080000" cy="180000"/>
            </a:xfrm>
            <a:prstGeom prst="chevron">
              <a:avLst>
                <a:gd name="adj" fmla="val 38754"/>
              </a:avLst>
            </a:prstGeom>
            <a:solidFill>
              <a:srgbClr val="E4444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7000" rIns="78000" anchor="ctr"/>
            <a:lstStyle/>
            <a:p>
              <a:pPr algn="ctr" defTabSz="495285">
                <a:defRPr/>
              </a:pPr>
              <a:r>
                <a:rPr lang="fr-FR" sz="975" b="1" kern="0">
                  <a:solidFill>
                    <a:srgbClr val="FFFFFF"/>
                  </a:solidFill>
                  <a:latin typeface="Arial" panose="020B0604020202020204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63B2E64-79E9-4B82-91BF-81C0819D10E1}"/>
              </a:ext>
            </a:extLst>
          </p:cNvPr>
          <p:cNvGrpSpPr/>
          <p:nvPr/>
        </p:nvGrpSpPr>
        <p:grpSpPr>
          <a:xfrm>
            <a:off x="7701237" y="2522021"/>
            <a:ext cx="1849156" cy="2255107"/>
            <a:chOff x="5385736" y="1896243"/>
            <a:chExt cx="1706913" cy="2081637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B5C1D015-214A-493E-BFE4-05A556A9CF77}"/>
                </a:ext>
              </a:extLst>
            </p:cNvPr>
            <p:cNvGrpSpPr/>
            <p:nvPr/>
          </p:nvGrpSpPr>
          <p:grpSpPr>
            <a:xfrm>
              <a:off x="5385736" y="1896243"/>
              <a:ext cx="1706913" cy="2081637"/>
              <a:chOff x="5394286" y="1920050"/>
              <a:chExt cx="1239472" cy="1511578"/>
            </a:xfrm>
          </p:grpSpPr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77187F83-DB73-4D63-B7FD-9DA1BF97EA9E}"/>
                  </a:ext>
                </a:extLst>
              </p:cNvPr>
              <p:cNvGrpSpPr/>
              <p:nvPr/>
            </p:nvGrpSpPr>
            <p:grpSpPr>
              <a:xfrm rot="5400000">
                <a:off x="5399338" y="2197208"/>
                <a:ext cx="1229368" cy="1239472"/>
                <a:chOff x="5602823" y="2676584"/>
                <a:chExt cx="1139019" cy="1148379"/>
              </a:xfrm>
            </p:grpSpPr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F90A7AD2-9C4C-43A5-8DBA-F36EE0C49F63}"/>
                    </a:ext>
                  </a:extLst>
                </p:cNvPr>
                <p:cNvSpPr/>
                <p:nvPr/>
              </p:nvSpPr>
              <p:spPr>
                <a:xfrm>
                  <a:off x="5736840" y="2838810"/>
                  <a:ext cx="824590" cy="824589"/>
                </a:xfrm>
                <a:prstGeom prst="ellipse">
                  <a:avLst/>
                </a:prstGeom>
                <a:solidFill>
                  <a:srgbClr val="26358C"/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136086ED-5F6F-4CB1-BA85-F70E00A4B97F}"/>
                    </a:ext>
                  </a:extLst>
                </p:cNvPr>
                <p:cNvSpPr/>
                <p:nvPr/>
              </p:nvSpPr>
              <p:spPr>
                <a:xfrm rot="13885995">
                  <a:off x="5598143" y="2681264"/>
                  <a:ext cx="1148379" cy="1139019"/>
                </a:xfrm>
                <a:prstGeom prst="arc">
                  <a:avLst>
                    <a:gd name="adj1" fmla="val 13474312"/>
                    <a:gd name="adj2" fmla="val 2341242"/>
                  </a:avLst>
                </a:prstGeom>
                <a:noFill/>
                <a:ln w="9525" cap="flat" cmpd="sng" algn="ctr">
                  <a:solidFill>
                    <a:srgbClr val="26358C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7EDA200D-D753-4840-BA5F-5CCD682CE870}"/>
                  </a:ext>
                </a:extLst>
              </p:cNvPr>
              <p:cNvGrpSpPr/>
              <p:nvPr/>
            </p:nvGrpSpPr>
            <p:grpSpPr>
              <a:xfrm rot="5400000">
                <a:off x="5517252" y="1989982"/>
                <a:ext cx="1007640" cy="867776"/>
                <a:chOff x="3050018" y="-211192"/>
                <a:chExt cx="1297308" cy="1091341"/>
              </a:xfrm>
            </p:grpSpPr>
            <p:sp>
              <p:nvSpPr>
                <p:cNvPr id="48" name="Text Box 10">
                  <a:extLst>
                    <a:ext uri="{FF2B5EF4-FFF2-40B4-BE49-F238E27FC236}">
                      <a16:creationId xmlns:a16="http://schemas.microsoft.com/office/drawing/2014/main" id="{88F9EF1E-8C17-42DC-908A-FDCD1C5A39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873023" y="210481"/>
                  <a:ext cx="614993" cy="261004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50700" rIns="0" bIns="50700" anchor="ctr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defTabSz="990570" eaLnBrk="1" hangingPunct="1">
                    <a:spcBef>
                      <a:spcPct val="50000"/>
                    </a:spcBef>
                    <a:defRPr/>
                  </a:pPr>
                  <a:r>
                    <a:rPr lang="fr-FR" sz="1300" b="1" kern="0">
                      <a:solidFill>
                        <a:srgbClr val="E3061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Phase 2</a:t>
                  </a:r>
                  <a:endParaRPr lang="fr-FR" sz="1300" kern="0">
                    <a:solidFill>
                      <a:srgbClr val="E3061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E997ABBE-324D-4F3D-AF46-5B6DC370DFC7}"/>
                    </a:ext>
                  </a:extLst>
                </p:cNvPr>
                <p:cNvSpPr txBox="1"/>
                <p:nvPr/>
              </p:nvSpPr>
              <p:spPr bwMode="auto">
                <a:xfrm rot="16200000">
                  <a:off x="3628929" y="161752"/>
                  <a:ext cx="1091341" cy="345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defTabSz="990570">
                    <a:defRPr/>
                  </a:pPr>
                  <a:r>
                    <a:rPr lang="fr-FR" sz="867" b="1" kern="0">
                      <a:solidFill>
                        <a:prstClr val="white"/>
                      </a:solidFill>
                      <a:latin typeface="Arial" panose="020B0604020202020204"/>
                      <a:cs typeface="Arial" panose="020B0604020202020204" pitchFamily="34" charset="0"/>
                    </a:rPr>
                    <a:t>Coaching,  Offensive commerciale &amp; Projection</a:t>
                  </a:r>
                  <a:r>
                    <a:rPr lang="fr-FR" sz="867" b="1" kern="0">
                      <a:solidFill>
                        <a:prstClr val="white"/>
                      </a:solidFill>
                      <a:highlight>
                        <a:srgbClr val="E30613"/>
                      </a:highlight>
                      <a:latin typeface="Arial" panose="020B0604020202020204"/>
                      <a:cs typeface="Arial" panose="020B0604020202020204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3C45A189-C817-4B93-98C3-699E619F07B5}"/>
                </a:ext>
              </a:extLst>
            </p:cNvPr>
            <p:cNvSpPr/>
            <p:nvPr/>
          </p:nvSpPr>
          <p:spPr>
            <a:xfrm>
              <a:off x="6193502" y="2225324"/>
              <a:ext cx="82037" cy="820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061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90570">
                <a:defRPr/>
              </a:pPr>
              <a:endParaRPr lang="fr-FR" sz="19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86FB4DB0-D04A-4070-BEF0-377551C03F36}"/>
              </a:ext>
            </a:extLst>
          </p:cNvPr>
          <p:cNvSpPr/>
          <p:nvPr/>
        </p:nvSpPr>
        <p:spPr>
          <a:xfrm>
            <a:off x="2574805" y="2228968"/>
            <a:ext cx="4548104" cy="3378906"/>
          </a:xfrm>
          <a:prstGeom prst="roundRect">
            <a:avLst>
              <a:gd name="adj" fmla="val 4869"/>
            </a:avLst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just" defTabSz="495285">
              <a:lnSpc>
                <a:spcPct val="107000"/>
              </a:lnSpc>
              <a:defRPr/>
            </a:pPr>
            <a:r>
              <a:rPr lang="fr-FR" sz="1192" b="1">
                <a:solidFill>
                  <a:prstClr val="white"/>
                </a:solidFill>
                <a:latin typeface="Arial" panose="020B0604020202020204"/>
              </a:rPr>
              <a:t>Offensive commerciale </a:t>
            </a:r>
            <a:r>
              <a:rPr lang="fr-FR" sz="1192">
                <a:solidFill>
                  <a:prstClr val="white"/>
                </a:solidFill>
                <a:latin typeface="Arial" panose="020B0604020202020204"/>
              </a:rPr>
              <a:t>: Identification de prospects validés par l’entreprise 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192">
                <a:solidFill>
                  <a:prstClr val="white"/>
                </a:solidFill>
                <a:latin typeface="Arial" panose="020B0604020202020204"/>
              </a:rPr>
              <a:t>Rédaction argumentaire commercial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192" u="sng">
                <a:solidFill>
                  <a:prstClr val="white"/>
                </a:solidFill>
                <a:latin typeface="Arial" panose="020B0604020202020204"/>
              </a:rPr>
              <a:t>Test sur l’offre </a:t>
            </a:r>
            <a:r>
              <a:rPr lang="fr-FR" sz="1192">
                <a:solidFill>
                  <a:prstClr val="white"/>
                </a:solidFill>
                <a:latin typeface="Arial" panose="020B0604020202020204"/>
              </a:rPr>
              <a:t>de votre produit / service auprès de clients et partenaires locaux (</a:t>
            </a:r>
            <a:r>
              <a:rPr lang="fr-FR" sz="1192">
                <a:solidFill>
                  <a:schemeClr val="bg1"/>
                </a:solidFill>
                <a:latin typeface="Arial" panose="020B0604020202020204"/>
              </a:rPr>
              <a:t>10 à 15 </a:t>
            </a:r>
            <a:r>
              <a:rPr lang="fr-FR" sz="1192">
                <a:solidFill>
                  <a:prstClr val="white"/>
                </a:solidFill>
                <a:latin typeface="Arial" panose="020B0604020202020204"/>
              </a:rPr>
              <a:t>entités approchées).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192" u="sng">
                <a:solidFill>
                  <a:prstClr val="white"/>
                </a:solidFill>
                <a:latin typeface="Arial" panose="020B0604020202020204"/>
              </a:rPr>
              <a:t>Mission de prospection </a:t>
            </a:r>
            <a:r>
              <a:rPr lang="fr-FR" sz="1192">
                <a:solidFill>
                  <a:prstClr val="white"/>
                </a:solidFill>
                <a:latin typeface="Arial" panose="020B0604020202020204"/>
              </a:rPr>
              <a:t>de 4-5 jours (physique et/ou digital) avec les entités ayant marqué un intérêt lors du TSO.  </a:t>
            </a:r>
            <a:endParaRPr lang="fr-FR" sz="1192" baseline="30000">
              <a:solidFill>
                <a:srgbClr val="FFFFFF"/>
              </a:solidFill>
              <a:latin typeface="Arial" panose="020B0604020202020204"/>
            </a:endParaRPr>
          </a:p>
          <a:p>
            <a:pPr marL="185732" indent="-185732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192">
                <a:solidFill>
                  <a:prstClr val="white"/>
                </a:solidFill>
              </a:rPr>
              <a:t>Briefing avant et débriefing après les </a:t>
            </a:r>
            <a:r>
              <a:rPr lang="fr-FR" sz="1192" err="1">
                <a:solidFill>
                  <a:prstClr val="white"/>
                </a:solidFill>
              </a:rPr>
              <a:t>RdV</a:t>
            </a:r>
            <a:r>
              <a:rPr lang="fr-FR" sz="1192">
                <a:solidFill>
                  <a:prstClr val="white"/>
                </a:solidFill>
              </a:rPr>
              <a:t> avec l’expert sectoriel TFE local.</a:t>
            </a:r>
          </a:p>
          <a:p>
            <a:pPr marL="185732" indent="-185732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192">
                <a:solidFill>
                  <a:prstClr val="white"/>
                </a:solidFill>
              </a:rPr>
              <a:t>Possible accompagnement aux </a:t>
            </a:r>
            <a:r>
              <a:rPr lang="fr-FR" sz="1192" err="1">
                <a:solidFill>
                  <a:prstClr val="white"/>
                </a:solidFill>
              </a:rPr>
              <a:t>RdV</a:t>
            </a:r>
            <a:r>
              <a:rPr lang="fr-FR" sz="1192">
                <a:solidFill>
                  <a:prstClr val="white"/>
                </a:solidFill>
              </a:rPr>
              <a:t> par un collaborateur de la zone, notamment pour la traduction / approche culture d’entreprise (en option : forfait jour et frais de déplacement de l’expert TFE local à la charge de l’entreprise)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192">
                <a:solidFill>
                  <a:prstClr val="white"/>
                </a:solidFill>
                <a:latin typeface="Arial" panose="020B0604020202020204"/>
              </a:rPr>
              <a:t>Assistance pour l’optimisation de la logistique (transport, hôtel, etc.).</a:t>
            </a:r>
          </a:p>
          <a:p>
            <a:pPr marL="185732" indent="-185732" algn="just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fr-FR" sz="1192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529E2AB3-1F53-4B67-BBD4-79352551F356}"/>
              </a:ext>
            </a:extLst>
          </p:cNvPr>
          <p:cNvSpPr/>
          <p:nvPr/>
        </p:nvSpPr>
        <p:spPr>
          <a:xfrm rot="5400000">
            <a:off x="2166654" y="3373028"/>
            <a:ext cx="318837" cy="242618"/>
          </a:xfrm>
          <a:prstGeom prst="triangle">
            <a:avLst>
              <a:gd name="adj" fmla="val 45734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85">
              <a:defRPr/>
            </a:pPr>
            <a:endParaRPr lang="fr-FR" sz="1950">
              <a:solidFill>
                <a:srgbClr val="E306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6B51630-1769-AFC4-AE99-107C8805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1" y="404470"/>
            <a:ext cx="7229120" cy="270074"/>
          </a:xfrm>
        </p:spPr>
        <p:txBody>
          <a:bodyPr/>
          <a:lstStyle/>
          <a:p>
            <a:r>
              <a:rPr lang="fr-FR">
                <a:solidFill>
                  <a:schemeClr val="accent2">
                    <a:lumMod val="50000"/>
                  </a:schemeClr>
                </a:solidFill>
                <a:latin typeface="Futura LT" panose="02000503000000000000" pitchFamily="2" charset="0"/>
              </a:rPr>
              <a:t>LE PARCOURS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5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E2413-5C76-4C00-83B8-4A3A7C1D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1" y="404470"/>
            <a:ext cx="7229120" cy="270074"/>
          </a:xfrm>
        </p:spPr>
        <p:txBody>
          <a:bodyPr/>
          <a:lstStyle/>
          <a:p>
            <a:r>
              <a:rPr lang="fr-FR">
                <a:solidFill>
                  <a:schemeClr val="accent2">
                    <a:lumMod val="50000"/>
                  </a:schemeClr>
                </a:solidFill>
                <a:latin typeface="Futura LT" panose="02000503000000000000" pitchFamily="2" charset="0"/>
              </a:rPr>
              <a:t>LE PARCOURS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58EA51-9B4D-4387-82E7-50550B2F7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378" y="1671676"/>
            <a:ext cx="9226417" cy="866840"/>
          </a:xfrm>
        </p:spPr>
        <p:txBody>
          <a:bodyPr>
            <a:spAutoFit/>
          </a:bodyPr>
          <a:lstStyle/>
          <a:p>
            <a:r>
              <a:rPr lang="fr-FR">
                <a:solidFill>
                  <a:srgbClr val="1C3582"/>
                </a:solidFill>
              </a:rPr>
              <a:t>Phase 3 – Suivi &amp; coaching pour viser la transformation ; bilan &amp; plan d’actions post-programme </a:t>
            </a:r>
            <a:r>
              <a:rPr lang="fr-FR">
                <a:solidFill>
                  <a:srgbClr val="C00000"/>
                </a:solidFill>
              </a:rPr>
              <a:t>(~4 mois)</a:t>
            </a:r>
          </a:p>
          <a:p>
            <a:endParaRPr lang="fr-FR" sz="650">
              <a:solidFill>
                <a:srgbClr val="C00000"/>
              </a:solidFill>
            </a:endParaRPr>
          </a:p>
          <a:p>
            <a:r>
              <a:rPr lang="fr-FR" sz="1517">
                <a:solidFill>
                  <a:srgbClr val="C00000"/>
                </a:solidFill>
              </a:rPr>
              <a:t>En lien étroit avec le responsable export de l’entreprise : 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36D48C00-4093-42B0-BDA8-574C461957E9}"/>
              </a:ext>
            </a:extLst>
          </p:cNvPr>
          <p:cNvSpPr/>
          <p:nvPr/>
        </p:nvSpPr>
        <p:spPr>
          <a:xfrm>
            <a:off x="230391" y="2651563"/>
            <a:ext cx="7149741" cy="2211388"/>
          </a:xfrm>
          <a:prstGeom prst="roundRect">
            <a:avLst>
              <a:gd name="adj" fmla="val 14053"/>
            </a:avLst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ctr" defTabSz="495285">
              <a:lnSpc>
                <a:spcPct val="107000"/>
              </a:lnSpc>
              <a:defRPr/>
            </a:pPr>
            <a:r>
              <a:rPr lang="fr-FR" sz="1150" b="1" u="sng">
                <a:solidFill>
                  <a:srgbClr val="FFFFFF"/>
                </a:solidFill>
                <a:latin typeface="Arial" panose="020B0604020202020204"/>
              </a:rPr>
              <a:t>Suivi des principaux contacts </a:t>
            </a:r>
            <a:r>
              <a:rPr lang="fr-FR" sz="1150" u="sng">
                <a:solidFill>
                  <a:srgbClr val="FFFFFF"/>
                </a:solidFill>
                <a:latin typeface="Arial" panose="020B0604020202020204"/>
              </a:rPr>
              <a:t>visant à concrétiser un accord / des courants d’affaires</a:t>
            </a:r>
          </a:p>
          <a:p>
            <a:pPr algn="ctr" defTabSz="495285">
              <a:lnSpc>
                <a:spcPct val="107000"/>
              </a:lnSpc>
              <a:defRPr/>
            </a:pPr>
            <a:endParaRPr lang="fr-FR" sz="1150" u="sng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marL="309245" indent="-309245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100">
                <a:solidFill>
                  <a:srgbClr val="FFFFFF"/>
                </a:solidFill>
                <a:latin typeface="Arial" panose="020B0604020202020204"/>
                <a:ea typeface="Calibri" panose="020F0502020204030204" pitchFamily="34" charset="0"/>
                <a:cs typeface="Times New Roman"/>
              </a:rPr>
              <a:t>Relance de l’ensemble des entités approchées.</a:t>
            </a:r>
          </a:p>
          <a:p>
            <a:pPr marL="309245" indent="-309245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100">
                <a:solidFill>
                  <a:srgbClr val="FFFFFF"/>
                </a:solidFill>
                <a:latin typeface="Arial" panose="020B0604020202020204"/>
                <a:ea typeface="Calibri" panose="020F0502020204030204" pitchFamily="34" charset="0"/>
                <a:cs typeface="Times New Roman"/>
              </a:rPr>
              <a:t>Recueil des informations, qualification et évaluation du niveau d’intérêt pour un partenariat / des courant d’affaires.</a:t>
            </a:r>
          </a:p>
          <a:p>
            <a:pPr marL="309245" indent="-309245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100">
                <a:solidFill>
                  <a:srgbClr val="FFFFFF"/>
                </a:solidFill>
                <a:latin typeface="Arial" panose="020B0604020202020204"/>
                <a:ea typeface="Calibri" panose="020F0502020204030204" pitchFamily="34" charset="0"/>
                <a:cs typeface="Times New Roman"/>
              </a:rPr>
              <a:t>Etude des besoins complémentaires en matière d’information sur les prospects, spécificités de marché, contraintes juridiques, réglementaires, douanières, etc. </a:t>
            </a:r>
            <a:endParaRPr lang="fr-FR" sz="1100">
              <a:solidFill>
                <a:srgbClr val="FFFFFF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9245" indent="-309245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fr-FR" sz="1137">
              <a:solidFill>
                <a:srgbClr val="FFFFFF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9245" indent="-309245" defTabSz="495285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fr-FR" sz="1100">
                <a:solidFill>
                  <a:srgbClr val="FFFFFF"/>
                </a:solidFill>
                <a:latin typeface="Arial" panose="020B0604020202020204"/>
                <a:cs typeface="Times New Roman"/>
              </a:rPr>
              <a:t>Entretiens réguliers entre l’entreprise et les bureaux voire avec certains prospects / partenaires (périodicité à fixer : toutes les 2 semaines par ex.).</a:t>
            </a:r>
            <a:endParaRPr lang="fr-FR" sz="1100">
              <a:solidFill>
                <a:srgbClr val="FFFFFF"/>
              </a:solidFill>
              <a:latin typeface="Arial" panose="020B0604020202020204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8A8D287E-2A9D-49CA-ADB0-F404187F2227}"/>
              </a:ext>
            </a:extLst>
          </p:cNvPr>
          <p:cNvSpPr/>
          <p:nvPr/>
        </p:nvSpPr>
        <p:spPr>
          <a:xfrm>
            <a:off x="225698" y="5072117"/>
            <a:ext cx="7149741" cy="990223"/>
          </a:xfrm>
          <a:prstGeom prst="roundRect">
            <a:avLst>
              <a:gd name="adj" fmla="val 14053"/>
            </a:avLst>
          </a:prstGeom>
          <a:solidFill>
            <a:srgbClr val="26358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8000" tIns="78000" rIns="78000" bIns="78000" rtlCol="0" anchor="ctr">
            <a:spAutoFit/>
          </a:bodyPr>
          <a:lstStyle/>
          <a:p>
            <a:pPr algn="ctr" defTabSz="495285">
              <a:lnSpc>
                <a:spcPct val="107000"/>
              </a:lnSpc>
              <a:defRPr/>
            </a:pPr>
            <a:r>
              <a:rPr lang="fr-FR" sz="1150" u="sng">
                <a:solidFill>
                  <a:srgbClr val="FFFFFF"/>
                </a:solidFill>
                <a:latin typeface="Arial" panose="020B0604020202020204"/>
              </a:rPr>
              <a:t>Bilan &amp; recommandations / plan d’actions post-programme </a:t>
            </a:r>
            <a:endParaRPr lang="fr-FR" sz="1192" u="sng">
              <a:solidFill>
                <a:srgbClr val="FFFFFF"/>
              </a:solidFill>
              <a:latin typeface="Arial" panose="020B0604020202020204"/>
            </a:endParaRPr>
          </a:p>
          <a:p>
            <a:pPr algn="ctr" defTabSz="495285">
              <a:lnSpc>
                <a:spcPct val="107000"/>
              </a:lnSpc>
              <a:defRPr/>
            </a:pPr>
            <a:endParaRPr lang="fr-FR" sz="1192" u="sng">
              <a:solidFill>
                <a:srgbClr val="FFFFFF"/>
              </a:solidFill>
              <a:latin typeface="Arial" panose="020B0604020202020204"/>
            </a:endParaRPr>
          </a:p>
          <a:p>
            <a:pPr algn="ctr" defTabSz="495285">
              <a:lnSpc>
                <a:spcPct val="107000"/>
              </a:lnSpc>
              <a:defRPr/>
            </a:pPr>
            <a:r>
              <a:rPr lang="fr-FR" sz="1100">
                <a:solidFill>
                  <a:srgbClr val="FFFFFF"/>
                </a:solidFill>
                <a:latin typeface="Arial" panose="020B0604020202020204"/>
                <a:cs typeface="Times New Roman"/>
              </a:rPr>
              <a:t>Adaptation de votre offre, organisation d’une seconde mission, recours à d’autres actions de communication, mise en place d’un V.I.E (+coaching), etc. </a:t>
            </a:r>
            <a:endParaRPr lang="fr-FR" sz="1100">
              <a:solidFill>
                <a:srgbClr val="FFFFFF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E72FE665-838D-4DD9-9969-E30BC30B5568}"/>
              </a:ext>
            </a:extLst>
          </p:cNvPr>
          <p:cNvGrpSpPr/>
          <p:nvPr/>
        </p:nvGrpSpPr>
        <p:grpSpPr>
          <a:xfrm>
            <a:off x="7750719" y="2736731"/>
            <a:ext cx="1857770" cy="2406776"/>
            <a:chOff x="7087457" y="2225025"/>
            <a:chExt cx="1714865" cy="2221639"/>
          </a:xfrm>
        </p:grpSpPr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879D5E46-B057-4AD2-BA8F-147E8FD58BA2}"/>
                </a:ext>
              </a:extLst>
            </p:cNvPr>
            <p:cNvGrpSpPr/>
            <p:nvPr/>
          </p:nvGrpSpPr>
          <p:grpSpPr>
            <a:xfrm>
              <a:off x="7087457" y="2225025"/>
              <a:ext cx="1693001" cy="1706911"/>
              <a:chOff x="6629989" y="2158794"/>
              <a:chExt cx="1229370" cy="1239471"/>
            </a:xfrm>
          </p:grpSpPr>
          <p:grpSp>
            <p:nvGrpSpPr>
              <p:cNvPr id="75" name="Groupe 74">
                <a:extLst>
                  <a:ext uri="{FF2B5EF4-FFF2-40B4-BE49-F238E27FC236}">
                    <a16:creationId xmlns:a16="http://schemas.microsoft.com/office/drawing/2014/main" id="{7DA5D28E-0B14-4DA0-B198-628D079D6C56}"/>
                  </a:ext>
                </a:extLst>
              </p:cNvPr>
              <p:cNvGrpSpPr/>
              <p:nvPr/>
            </p:nvGrpSpPr>
            <p:grpSpPr>
              <a:xfrm rot="5400000">
                <a:off x="6624938" y="2163845"/>
                <a:ext cx="1239471" cy="1229370"/>
                <a:chOff x="5562550" y="1541057"/>
                <a:chExt cx="1148379" cy="1139019"/>
              </a:xfrm>
            </p:grpSpPr>
            <p:sp>
              <p:nvSpPr>
                <p:cNvPr id="77" name="Ellipse 76">
                  <a:extLst>
                    <a:ext uri="{FF2B5EF4-FFF2-40B4-BE49-F238E27FC236}">
                      <a16:creationId xmlns:a16="http://schemas.microsoft.com/office/drawing/2014/main" id="{EC4CFFAD-55DF-477E-9876-168D839D68A6}"/>
                    </a:ext>
                  </a:extLst>
                </p:cNvPr>
                <p:cNvSpPr/>
                <p:nvPr/>
              </p:nvSpPr>
              <p:spPr>
                <a:xfrm>
                  <a:off x="5719826" y="1698325"/>
                  <a:ext cx="824589" cy="8245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76200" cap="flat" cmpd="sng" algn="ctr">
                  <a:solidFill>
                    <a:srgbClr val="26358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Arc 77">
                  <a:extLst>
                    <a:ext uri="{FF2B5EF4-FFF2-40B4-BE49-F238E27FC236}">
                      <a16:creationId xmlns:a16="http://schemas.microsoft.com/office/drawing/2014/main" id="{55AF0953-0E78-4915-A966-6BF297CC8A0D}"/>
                    </a:ext>
                  </a:extLst>
                </p:cNvPr>
                <p:cNvSpPr/>
                <p:nvPr/>
              </p:nvSpPr>
              <p:spPr>
                <a:xfrm rot="2195692">
                  <a:off x="5562550" y="1541057"/>
                  <a:ext cx="1148379" cy="1139019"/>
                </a:xfrm>
                <a:prstGeom prst="arc">
                  <a:avLst>
                    <a:gd name="adj1" fmla="val 13474312"/>
                    <a:gd name="adj2" fmla="val 2952941"/>
                  </a:avLst>
                </a:prstGeom>
                <a:noFill/>
                <a:ln w="9525" cap="flat" cmpd="sng" algn="ctr">
                  <a:solidFill>
                    <a:srgbClr val="26358C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90570">
                    <a:defRPr/>
                  </a:pPr>
                  <a:endParaRPr lang="fr-FR" sz="1950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8B034C0D-A1AE-4DB5-8B66-FF8A0E1763BC}"/>
                  </a:ext>
                </a:extLst>
              </p:cNvPr>
              <p:cNvSpPr txBox="1"/>
              <p:nvPr/>
            </p:nvSpPr>
            <p:spPr bwMode="auto">
              <a:xfrm>
                <a:off x="6787994" y="2659368"/>
                <a:ext cx="907910" cy="268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990570">
                  <a:defRPr/>
                </a:pPr>
                <a:r>
                  <a:rPr lang="fr-FR" sz="867" b="1" kern="0">
                    <a:solidFill>
                      <a:srgbClr val="26358C"/>
                    </a:solidFill>
                    <a:latin typeface="Arial" panose="020B0604020202020204"/>
                    <a:cs typeface="Arial" panose="020B0604020202020204" pitchFamily="34" charset="0"/>
                  </a:rPr>
                  <a:t>Suivi, bilan &amp; plan d’actions post-programme</a:t>
                </a:r>
                <a:r>
                  <a:rPr lang="fr-FR" sz="867" b="1" kern="0">
                    <a:solidFill>
                      <a:srgbClr val="26358C"/>
                    </a:solidFill>
                    <a:highlight>
                      <a:srgbClr val="FFFF00"/>
                    </a:highlight>
                    <a:latin typeface="Arial" panose="020B0604020202020204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323EE6B8-80F3-4467-A2B1-7B7AD0CEA9EC}"/>
                </a:ext>
              </a:extLst>
            </p:cNvPr>
            <p:cNvSpPr/>
            <p:nvPr/>
          </p:nvSpPr>
          <p:spPr>
            <a:xfrm>
              <a:off x="7892861" y="3894352"/>
              <a:ext cx="82037" cy="820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061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90570">
                <a:defRPr/>
              </a:pPr>
              <a:endParaRPr lang="fr-FR" sz="19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Text Box 10">
              <a:extLst>
                <a:ext uri="{FF2B5EF4-FFF2-40B4-BE49-F238E27FC236}">
                  <a16:creationId xmlns:a16="http://schemas.microsoft.com/office/drawing/2014/main" id="{D16F6CD9-2EF3-4726-BD5A-E13FA30C6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910" y="3982818"/>
              <a:ext cx="749392" cy="4638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lIns="0" tIns="50700" rIns="0" bIns="50700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95285" eaLnBrk="1" hangingPunct="1">
                <a:spcBef>
                  <a:spcPct val="50000"/>
                </a:spcBef>
                <a:defRPr/>
              </a:pPr>
              <a:r>
                <a:rPr lang="fr-FR" sz="1300" b="1" kern="0">
                  <a:solidFill>
                    <a:srgbClr val="E3061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3 – Option 1</a:t>
              </a:r>
            </a:p>
          </p:txBody>
        </p:sp>
        <p:sp>
          <p:nvSpPr>
            <p:cNvPr id="74" name="Triangle isocèle 73">
              <a:extLst>
                <a:ext uri="{FF2B5EF4-FFF2-40B4-BE49-F238E27FC236}">
                  <a16:creationId xmlns:a16="http://schemas.microsoft.com/office/drawing/2014/main" id="{43EA019C-7BAE-4D3A-B203-B8E2F976B812}"/>
                </a:ext>
              </a:extLst>
            </p:cNvPr>
            <p:cNvSpPr/>
            <p:nvPr/>
          </p:nvSpPr>
          <p:spPr>
            <a:xfrm rot="21219683">
              <a:off x="8726284" y="2884241"/>
              <a:ext cx="76038" cy="65550"/>
            </a:xfrm>
            <a:prstGeom prst="triangle">
              <a:avLst/>
            </a:prstGeom>
            <a:solidFill>
              <a:srgbClr val="2635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90570">
                <a:defRPr/>
              </a:pPr>
              <a:endParaRPr lang="fr-FR" sz="19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F047EB1F-2AAB-4361-91D3-33C00D582EDB}"/>
              </a:ext>
            </a:extLst>
          </p:cNvPr>
          <p:cNvGrpSpPr/>
          <p:nvPr/>
        </p:nvGrpSpPr>
        <p:grpSpPr>
          <a:xfrm>
            <a:off x="312001" y="1387279"/>
            <a:ext cx="2001797" cy="163028"/>
            <a:chOff x="5342535" y="780093"/>
            <a:chExt cx="3166775" cy="181618"/>
          </a:xfrm>
          <a:solidFill>
            <a:srgbClr val="E30613"/>
          </a:solidFill>
        </p:grpSpPr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6A5560C8-85A8-4EE2-BEF6-01B2923CB1EB}"/>
                </a:ext>
              </a:extLst>
            </p:cNvPr>
            <p:cNvGrpSpPr/>
            <p:nvPr/>
          </p:nvGrpSpPr>
          <p:grpSpPr>
            <a:xfrm>
              <a:off x="5342535" y="780093"/>
              <a:ext cx="3166775" cy="181618"/>
              <a:chOff x="5342535" y="740338"/>
              <a:chExt cx="3166775" cy="181618"/>
            </a:xfrm>
            <a:grpFill/>
          </p:grpSpPr>
          <p:sp>
            <p:nvSpPr>
              <p:cNvPr id="83" name="AutoShape 14">
                <a:extLst>
                  <a:ext uri="{FF2B5EF4-FFF2-40B4-BE49-F238E27FC236}">
                    <a16:creationId xmlns:a16="http://schemas.microsoft.com/office/drawing/2014/main" id="{DF4159EF-7D76-4DE5-8F11-FDD044C3C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310" y="741957"/>
                <a:ext cx="1080000" cy="179999"/>
              </a:xfrm>
              <a:prstGeom prst="chevron">
                <a:avLst>
                  <a:gd name="adj" fmla="val 38754"/>
                </a:avLst>
              </a:prstGeom>
              <a:solidFill>
                <a:srgbClr val="E7252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17000" rIns="78000" anchor="ctr"/>
              <a:lstStyle/>
              <a:p>
                <a:pPr algn="ctr" defTabSz="495285">
                  <a:defRPr/>
                </a:pPr>
                <a:r>
                  <a:rPr lang="fr-FR" sz="975" b="1" kern="0">
                    <a:solidFill>
                      <a:srgbClr val="FFFFFF"/>
                    </a:solidFill>
                    <a:latin typeface="Arial" panose="020B0604020202020204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4" name="AutoShape 14">
                <a:extLst>
                  <a:ext uri="{FF2B5EF4-FFF2-40B4-BE49-F238E27FC236}">
                    <a16:creationId xmlns:a16="http://schemas.microsoft.com/office/drawing/2014/main" id="{49A06FE1-D2E7-48E0-9F29-A14876AC0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535" y="740338"/>
                <a:ext cx="1080000" cy="180000"/>
              </a:xfrm>
              <a:prstGeom prst="chevron">
                <a:avLst>
                  <a:gd name="adj" fmla="val 38754"/>
                </a:avLst>
              </a:prstGeom>
              <a:solidFill>
                <a:srgbClr val="F1807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17000" rIns="78000" anchor="ctr"/>
              <a:lstStyle/>
              <a:p>
                <a:pPr algn="ctr" defTabSz="495285">
                  <a:defRPr/>
                </a:pPr>
                <a:r>
                  <a:rPr lang="fr-FR" sz="975" b="1" kern="0">
                    <a:solidFill>
                      <a:srgbClr val="FFFFFF"/>
                    </a:solidFill>
                    <a:latin typeface="Arial" panose="020B0604020202020204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82" name="AutoShape 14">
              <a:extLst>
                <a:ext uri="{FF2B5EF4-FFF2-40B4-BE49-F238E27FC236}">
                  <a16:creationId xmlns:a16="http://schemas.microsoft.com/office/drawing/2014/main" id="{14156F02-A7EB-4F09-8AD7-C06B61D76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570" y="781231"/>
              <a:ext cx="1080000" cy="180000"/>
            </a:xfrm>
            <a:prstGeom prst="chevron">
              <a:avLst>
                <a:gd name="adj" fmla="val 38754"/>
              </a:avLst>
            </a:prstGeom>
            <a:solidFill>
              <a:srgbClr val="E4444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7000" rIns="78000" anchor="ctr"/>
            <a:lstStyle/>
            <a:p>
              <a:pPr algn="ctr" defTabSz="495285">
                <a:defRPr/>
              </a:pPr>
              <a:r>
                <a:rPr lang="fr-FR" sz="975" b="1" kern="0">
                  <a:solidFill>
                    <a:srgbClr val="FFFFFF"/>
                  </a:solidFill>
                  <a:latin typeface="Arial" panose="020B0604020202020204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63" name="Triangle isocèle 62">
            <a:extLst>
              <a:ext uri="{FF2B5EF4-FFF2-40B4-BE49-F238E27FC236}">
                <a16:creationId xmlns:a16="http://schemas.microsoft.com/office/drawing/2014/main" id="{A489AF82-EBC2-462E-A8CF-282D1C9EDCFA}"/>
              </a:ext>
            </a:extLst>
          </p:cNvPr>
          <p:cNvSpPr/>
          <p:nvPr/>
        </p:nvSpPr>
        <p:spPr>
          <a:xfrm rot="10800000">
            <a:off x="3661761" y="4899795"/>
            <a:ext cx="181547" cy="191986"/>
          </a:xfrm>
          <a:prstGeom prst="triangle">
            <a:avLst>
              <a:gd name="adj" fmla="val 45734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85">
              <a:defRPr/>
            </a:pPr>
            <a:endParaRPr lang="fr-FR" sz="2600">
              <a:solidFill>
                <a:srgbClr val="E306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5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399F4-C908-4C3B-9D03-CAC03C87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2">
                    <a:lumMod val="50000"/>
                  </a:schemeClr>
                </a:solidFill>
                <a:latin typeface="Futura LT" panose="02000503000000000000" pitchFamily="2" charset="0"/>
              </a:rPr>
              <a:t>PLANNING PREVISIONNEL</a:t>
            </a:r>
          </a:p>
        </p:txBody>
      </p:sp>
      <p:sp>
        <p:nvSpPr>
          <p:cNvPr id="34" name="Espace réservé du numéro de diapositive 2">
            <a:extLst>
              <a:ext uri="{FF2B5EF4-FFF2-40B4-BE49-F238E27FC236}">
                <a16:creationId xmlns:a16="http://schemas.microsoft.com/office/drawing/2014/main" id="{F75A16E4-5EC4-410B-91BD-4E915EDD5856}"/>
              </a:ext>
            </a:extLst>
          </p:cNvPr>
          <p:cNvSpPr txBox="1">
            <a:spLocks/>
          </p:cNvSpPr>
          <p:nvPr/>
        </p:nvSpPr>
        <p:spPr>
          <a:xfrm>
            <a:off x="9280149" y="5987305"/>
            <a:ext cx="273000" cy="916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5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5249FB3-2D92-4B86-AF9E-9917563CAFD2}" type="slidenum">
              <a:rPr lang="fr-FR" sz="596"/>
              <a:pPr algn="r"/>
              <a:t>18</a:t>
            </a:fld>
            <a:endParaRPr lang="fr-FR" sz="596"/>
          </a:p>
        </p:txBody>
      </p: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99073FC6-7A44-4E87-ABA4-97283F50A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45892"/>
              </p:ext>
            </p:extLst>
          </p:nvPr>
        </p:nvGraphicFramePr>
        <p:xfrm>
          <a:off x="977067" y="1454032"/>
          <a:ext cx="7951866" cy="4265974"/>
        </p:xfrm>
        <a:graphic>
          <a:graphicData uri="http://schemas.openxmlformats.org/drawingml/2006/table">
            <a:tbl>
              <a:tblPr firstRow="1" bandRow="1"/>
              <a:tblGrid>
                <a:gridCol w="16770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989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84473">
                  <a:extLst>
                    <a:ext uri="{9D8B030D-6E8A-4147-A177-3AD203B41FA5}">
                      <a16:colId xmlns:a16="http://schemas.microsoft.com/office/drawing/2014/main" val="1244446967"/>
                    </a:ext>
                  </a:extLst>
                </a:gridCol>
                <a:gridCol w="1991459">
                  <a:extLst>
                    <a:ext uri="{9D8B030D-6E8A-4147-A177-3AD203B41FA5}">
                      <a16:colId xmlns:a16="http://schemas.microsoft.com/office/drawing/2014/main" val="2824063495"/>
                    </a:ext>
                  </a:extLst>
                </a:gridCol>
              </a:tblGrid>
              <a:tr h="352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kern="120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 Light" panose="020B0502040204020203" pitchFamily="34" charset="0"/>
                        </a:rPr>
                        <a:t>DECEMBRE 2023 –FEVRIER 2024</a:t>
                      </a:r>
                    </a:p>
                  </a:txBody>
                  <a:tcPr marL="0" marR="0" marT="49560" marB="49560" anchor="ctr">
                    <a:lnL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900" b="1" i="0" kern="120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 Light" panose="020B0502040204020203" pitchFamily="34" charset="0"/>
                        </a:rPr>
                        <a:t>MARS – MAI 2024</a:t>
                      </a:r>
                    </a:p>
                  </a:txBody>
                  <a:tcPr marL="0" marR="0" marT="49560" marB="49560" anchor="ctr">
                    <a:lnL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kern="120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 Light" panose="020B0502040204020203" pitchFamily="34" charset="0"/>
                        </a:rPr>
                        <a:t>JUIN – AOUT 2024</a:t>
                      </a:r>
                    </a:p>
                  </a:txBody>
                  <a:tcPr marL="0" marR="0" marT="49560" marB="49560" anchor="ctr">
                    <a:lnL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kern="120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 Light" panose="020B0502040204020203" pitchFamily="34" charset="0"/>
                        </a:rPr>
                        <a:t>SEPTEMBRE – DECEMBRE 2024</a:t>
                      </a:r>
                    </a:p>
                  </a:txBody>
                  <a:tcPr marL="0" marR="0" marT="49560" marB="49560" anchor="ctr">
                    <a:lnL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3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900" b="0" i="0" kern="120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60" marB="49560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900" b="0" i="0" kern="120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60" marB="49560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900" b="0" i="0" kern="120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60" marB="49560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900" b="0" i="0" kern="120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60" marB="49560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" name="Graphique 104" descr="Réunion">
            <a:extLst>
              <a:ext uri="{FF2B5EF4-FFF2-40B4-BE49-F238E27FC236}">
                <a16:creationId xmlns:a16="http://schemas.microsoft.com/office/drawing/2014/main" id="{5359D6A8-BE49-486B-96AA-81FC49146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2479" y="1842805"/>
            <a:ext cx="274924" cy="275155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B2F7EB16-1325-4C4F-B7D7-ED226F4A8C21}"/>
              </a:ext>
            </a:extLst>
          </p:cNvPr>
          <p:cNvSpPr txBox="1"/>
          <p:nvPr/>
        </p:nvSpPr>
        <p:spPr>
          <a:xfrm>
            <a:off x="2607339" y="2163183"/>
            <a:ext cx="885206" cy="916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58" i="1">
                <a:solidFill>
                  <a:srgbClr val="57565A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Début septembre : Réunion de lancement / </a:t>
            </a:r>
            <a:r>
              <a:rPr lang="fr-FR" sz="758" i="1" err="1">
                <a:solidFill>
                  <a:srgbClr val="57565A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Kickoff</a:t>
            </a:r>
            <a:r>
              <a:rPr lang="fr-FR" sz="758" i="1">
                <a:solidFill>
                  <a:srgbClr val="57565A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 du Booster en présence des entreprises de la promotion </a:t>
            </a:r>
          </a:p>
          <a:p>
            <a:pPr algn="ctr"/>
            <a:endParaRPr lang="fr-FR" sz="650" i="1">
              <a:solidFill>
                <a:srgbClr val="57565A"/>
              </a:solidFill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Flèche : pentagone 111">
            <a:extLst>
              <a:ext uri="{FF2B5EF4-FFF2-40B4-BE49-F238E27FC236}">
                <a16:creationId xmlns:a16="http://schemas.microsoft.com/office/drawing/2014/main" id="{D3B0A57B-F8E0-431E-B794-397AB9DD53B8}"/>
              </a:ext>
            </a:extLst>
          </p:cNvPr>
          <p:cNvSpPr/>
          <p:nvPr/>
        </p:nvSpPr>
        <p:spPr>
          <a:xfrm>
            <a:off x="2671199" y="3273503"/>
            <a:ext cx="2205419" cy="808344"/>
          </a:xfrm>
          <a:prstGeom prst="homePlate">
            <a:avLst>
              <a:gd name="adj" fmla="val 20970"/>
            </a:avLst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rgbClr val="FF0000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9000" tIns="39000" rIns="39000" bIns="3900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altLang="fr-FR" sz="867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altLang="fr-FR" sz="867">
                <a:cs typeface="Calibri" panose="020F0502020204030204" pitchFamily="34" charset="0"/>
              </a:rPr>
              <a:t>Phase 1 : Cadrage + Priorisations 3</a:t>
            </a:r>
            <a:endParaRPr lang="fr-FR" altLang="fr-FR" sz="867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sz="867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  <a:endParaRPr lang="fr-FR" sz="867" kern="0">
              <a:solidFill>
                <a:schemeClr val="accent1"/>
              </a:solidFill>
              <a:cs typeface="Segoe UI Light" panose="020B0502040204020203" pitchFamily="34" charset="0"/>
            </a:endParaRPr>
          </a:p>
        </p:txBody>
      </p:sp>
      <p:sp>
        <p:nvSpPr>
          <p:cNvPr id="113" name="Flèche : pentagone 112">
            <a:extLst>
              <a:ext uri="{FF2B5EF4-FFF2-40B4-BE49-F238E27FC236}">
                <a16:creationId xmlns:a16="http://schemas.microsoft.com/office/drawing/2014/main" id="{90FBD05B-DFBA-4792-9BF3-3133B5BCFFD2}"/>
              </a:ext>
            </a:extLst>
          </p:cNvPr>
          <p:cNvSpPr/>
          <p:nvPr/>
        </p:nvSpPr>
        <p:spPr>
          <a:xfrm>
            <a:off x="6989944" y="1880705"/>
            <a:ext cx="1830200" cy="890891"/>
          </a:xfrm>
          <a:prstGeom prst="homePlate">
            <a:avLst>
              <a:gd name="adj" fmla="val 20970"/>
            </a:avLst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rgbClr val="FF0000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9000" tIns="39000" rIns="39000" bIns="3900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867">
                <a:cs typeface="Calibri" panose="020F0502020204030204" pitchFamily="34" charset="0"/>
              </a:rPr>
              <a:t>Phase 3 : Suivi &amp; coaching</a:t>
            </a:r>
          </a:p>
          <a:p>
            <a:pPr algn="ctr">
              <a:spcBef>
                <a:spcPct val="0"/>
              </a:spcBef>
            </a:pPr>
            <a:endParaRPr lang="fr-FR" altLang="fr-FR" sz="867">
              <a:cs typeface="Calibri" panose="020F0502020204030204" pitchFamily="34" charset="0"/>
            </a:endParaRPr>
          </a:p>
        </p:txBody>
      </p:sp>
      <p:pic>
        <p:nvPicPr>
          <p:cNvPr id="31" name="Graphique 30" descr="Réunion">
            <a:extLst>
              <a:ext uri="{FF2B5EF4-FFF2-40B4-BE49-F238E27FC236}">
                <a16:creationId xmlns:a16="http://schemas.microsoft.com/office/drawing/2014/main" id="{9F8F87EE-5DE9-4BF7-A2BC-7C3E7DD9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1848" y="2878625"/>
            <a:ext cx="274924" cy="275155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E8061D0-7BCF-4DAE-B23B-3948021DD0DF}"/>
              </a:ext>
            </a:extLst>
          </p:cNvPr>
          <p:cNvSpPr txBox="1"/>
          <p:nvPr/>
        </p:nvSpPr>
        <p:spPr>
          <a:xfrm>
            <a:off x="8074036" y="3248851"/>
            <a:ext cx="746108" cy="2099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58" i="1">
                <a:ea typeface="Segoe UI" panose="020B0502040204020203" pitchFamily="34" charset="0"/>
                <a:cs typeface="Segoe UI Light" panose="020B0502040204020203" pitchFamily="34" charset="0"/>
              </a:rPr>
              <a:t>Bilan et plan d’actions post-programme avec les experts locaux et votre conseiller TFE.</a:t>
            </a:r>
          </a:p>
          <a:p>
            <a:pPr algn="ctr"/>
            <a:endParaRPr lang="fr-FR" sz="758" i="1">
              <a:ea typeface="Segoe UI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sz="758" i="1">
                <a:ea typeface="Segoe UI" panose="020B0502040204020203" pitchFamily="34" charset="0"/>
                <a:cs typeface="Segoe UI Light" panose="020B0502040204020203" pitchFamily="34" charset="0"/>
              </a:rPr>
              <a:t>Livrable de restitution final.</a:t>
            </a:r>
          </a:p>
          <a:p>
            <a:pPr algn="ctr"/>
            <a:endParaRPr lang="fr-FR" sz="758" i="1">
              <a:ea typeface="Segoe UI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sz="758" i="1">
                <a:ea typeface="Segoe UI" panose="020B0502040204020203" pitchFamily="34" charset="0"/>
                <a:cs typeface="Segoe UI Light" panose="020B0502040204020203" pitchFamily="34" charset="0"/>
              </a:rPr>
              <a:t>Session collective de debriefing / retour d’expérience du programme avec les entreprises de la promotion.</a:t>
            </a:r>
            <a:endParaRPr lang="fr-FR" sz="650" i="1"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B3F36A97-863B-45B6-9572-C6696687DED8}"/>
              </a:ext>
            </a:extLst>
          </p:cNvPr>
          <p:cNvSpPr/>
          <p:nvPr/>
        </p:nvSpPr>
        <p:spPr>
          <a:xfrm>
            <a:off x="957070" y="2200917"/>
            <a:ext cx="1616576" cy="1082162"/>
          </a:xfrm>
          <a:prstGeom prst="homePlate">
            <a:avLst>
              <a:gd name="adj" fmla="val 20970"/>
            </a:avLst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rgbClr val="1C3582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9000" tIns="39000" rIns="39000" bIns="39000" anchor="ctr">
            <a:noAutofit/>
          </a:bodyPr>
          <a:lstStyle/>
          <a:p>
            <a:pPr algn="ctr"/>
            <a:r>
              <a:rPr lang="fr-FR" sz="850" kern="0">
                <a:cs typeface="Segoe UI Light"/>
              </a:rPr>
              <a:t>Recueil des candidatures.</a:t>
            </a:r>
          </a:p>
          <a:p>
            <a:pPr algn="ctr"/>
            <a:endParaRPr lang="fr-FR" sz="867" kern="0">
              <a:cs typeface="Segoe UI Light" panose="020B0502040204020203" pitchFamily="34" charset="0"/>
            </a:endParaRPr>
          </a:p>
          <a:p>
            <a:pPr algn="ctr"/>
            <a:r>
              <a:rPr lang="fr-FR" sz="850" kern="0">
                <a:cs typeface="Segoe UI Light"/>
              </a:rPr>
              <a:t>Sélection des 10 entreprises par le jury. </a:t>
            </a:r>
            <a:endParaRPr lang="fr-FR" sz="850" kern="0">
              <a:cs typeface="Segoe UI Light" panose="020B0502040204020203" pitchFamily="34" charset="0"/>
            </a:endParaRPr>
          </a:p>
          <a:p>
            <a:pPr algn="ctr"/>
            <a:endParaRPr lang="fr-FR" sz="867" kern="0">
              <a:cs typeface="Segoe UI Light" panose="020B0502040204020203" pitchFamily="34" charset="0"/>
            </a:endParaRPr>
          </a:p>
          <a:p>
            <a:pPr algn="ctr"/>
            <a:r>
              <a:rPr lang="fr-FR" sz="850" kern="0">
                <a:cs typeface="Segoe UI Light"/>
              </a:rPr>
              <a:t>Signature des bons de commande. </a:t>
            </a:r>
            <a:endParaRPr lang="fr-FR" sz="850" kern="0">
              <a:cs typeface="Segoe UI Light" panose="020B0502040204020203" pitchFamily="34" charset="0"/>
            </a:endParaRPr>
          </a:p>
        </p:txBody>
      </p:sp>
      <p:sp>
        <p:nvSpPr>
          <p:cNvPr id="26" name="Flèche : pentagone 25">
            <a:extLst>
              <a:ext uri="{FF2B5EF4-FFF2-40B4-BE49-F238E27FC236}">
                <a16:creationId xmlns:a16="http://schemas.microsoft.com/office/drawing/2014/main" id="{995376C7-87A7-4121-BBF7-A9554BEEE8E5}"/>
              </a:ext>
            </a:extLst>
          </p:cNvPr>
          <p:cNvSpPr/>
          <p:nvPr/>
        </p:nvSpPr>
        <p:spPr>
          <a:xfrm>
            <a:off x="4963923" y="3283079"/>
            <a:ext cx="1908612" cy="798769"/>
          </a:xfrm>
          <a:prstGeom prst="homePlate">
            <a:avLst>
              <a:gd name="adj" fmla="val 20970"/>
            </a:avLst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rgbClr val="FF0000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9000" tIns="39000" rIns="39000" bIns="3900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altLang="fr-FR" sz="867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altLang="fr-FR" sz="867">
                <a:cs typeface="Calibri" panose="020F0502020204030204" pitchFamily="34" charset="0"/>
              </a:rPr>
              <a:t>Phase 2 : Coaching interculturel + Offensive commerciale (TSO + MPI). </a:t>
            </a:r>
          </a:p>
          <a:p>
            <a:pPr algn="ctr">
              <a:spcBef>
                <a:spcPct val="0"/>
              </a:spcBef>
            </a:pPr>
            <a:endParaRPr lang="fr-FR" altLang="fr-FR" sz="867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sz="867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  <a:endParaRPr lang="fr-FR" sz="867" kern="0">
              <a:solidFill>
                <a:schemeClr val="accent1"/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Freeform 145">
            <a:extLst>
              <a:ext uri="{FF2B5EF4-FFF2-40B4-BE49-F238E27FC236}">
                <a16:creationId xmlns:a16="http://schemas.microsoft.com/office/drawing/2014/main" id="{D47B1BA6-011A-4214-AA8E-F6D8098238D2}"/>
              </a:ext>
            </a:extLst>
          </p:cNvPr>
          <p:cNvSpPr>
            <a:spLocks noEditPoints="1"/>
          </p:cNvSpPr>
          <p:nvPr/>
        </p:nvSpPr>
        <p:spPr bwMode="auto">
          <a:xfrm>
            <a:off x="8254770" y="2939280"/>
            <a:ext cx="131975" cy="172904"/>
          </a:xfrm>
          <a:custGeom>
            <a:avLst/>
            <a:gdLst>
              <a:gd name="T0" fmla="*/ 472 w 479"/>
              <a:gd name="T1" fmla="*/ 641 h 641"/>
              <a:gd name="T2" fmla="*/ 0 w 479"/>
              <a:gd name="T3" fmla="*/ 36 h 641"/>
              <a:gd name="T4" fmla="*/ 57 w 479"/>
              <a:gd name="T5" fmla="*/ 36 h 641"/>
              <a:gd name="T6" fmla="*/ 14 w 479"/>
              <a:gd name="T7" fmla="*/ 627 h 641"/>
              <a:gd name="T8" fmla="*/ 406 w 479"/>
              <a:gd name="T9" fmla="*/ 43 h 641"/>
              <a:gd name="T10" fmla="*/ 392 w 479"/>
              <a:gd name="T11" fmla="*/ 65 h 641"/>
              <a:gd name="T12" fmla="*/ 406 w 479"/>
              <a:gd name="T13" fmla="*/ 7 h 641"/>
              <a:gd name="T14" fmla="*/ 479 w 479"/>
              <a:gd name="T15" fmla="*/ 36 h 641"/>
              <a:gd name="T16" fmla="*/ 244 w 479"/>
              <a:gd name="T17" fmla="*/ 43 h 641"/>
              <a:gd name="T18" fmla="*/ 266 w 479"/>
              <a:gd name="T19" fmla="*/ 29 h 641"/>
              <a:gd name="T20" fmla="*/ 237 w 479"/>
              <a:gd name="T21" fmla="*/ 0 h 641"/>
              <a:gd name="T22" fmla="*/ 237 w 479"/>
              <a:gd name="T23" fmla="*/ 72 h 641"/>
              <a:gd name="T24" fmla="*/ 190 w 479"/>
              <a:gd name="T25" fmla="*/ 43 h 641"/>
              <a:gd name="T26" fmla="*/ 212 w 479"/>
              <a:gd name="T27" fmla="*/ 29 h 641"/>
              <a:gd name="T28" fmla="*/ 183 w 479"/>
              <a:gd name="T29" fmla="*/ 0 h 641"/>
              <a:gd name="T30" fmla="*/ 183 w 479"/>
              <a:gd name="T31" fmla="*/ 72 h 641"/>
              <a:gd name="T32" fmla="*/ 135 w 479"/>
              <a:gd name="T33" fmla="*/ 43 h 641"/>
              <a:gd name="T34" fmla="*/ 157 w 479"/>
              <a:gd name="T35" fmla="*/ 29 h 641"/>
              <a:gd name="T36" fmla="*/ 128 w 479"/>
              <a:gd name="T37" fmla="*/ 0 h 641"/>
              <a:gd name="T38" fmla="*/ 128 w 479"/>
              <a:gd name="T39" fmla="*/ 72 h 641"/>
              <a:gd name="T40" fmla="*/ 81 w 479"/>
              <a:gd name="T41" fmla="*/ 43 h 641"/>
              <a:gd name="T42" fmla="*/ 103 w 479"/>
              <a:gd name="T43" fmla="*/ 29 h 641"/>
              <a:gd name="T44" fmla="*/ 74 w 479"/>
              <a:gd name="T45" fmla="*/ 0 h 641"/>
              <a:gd name="T46" fmla="*/ 74 w 479"/>
              <a:gd name="T47" fmla="*/ 72 h 641"/>
              <a:gd name="T48" fmla="*/ 352 w 479"/>
              <a:gd name="T49" fmla="*/ 43 h 641"/>
              <a:gd name="T50" fmla="*/ 374 w 479"/>
              <a:gd name="T51" fmla="*/ 29 h 641"/>
              <a:gd name="T52" fmla="*/ 345 w 479"/>
              <a:gd name="T53" fmla="*/ 0 h 641"/>
              <a:gd name="T54" fmla="*/ 345 w 479"/>
              <a:gd name="T55" fmla="*/ 72 h 641"/>
              <a:gd name="T56" fmla="*/ 298 w 479"/>
              <a:gd name="T57" fmla="*/ 43 h 641"/>
              <a:gd name="T58" fmla="*/ 320 w 479"/>
              <a:gd name="T59" fmla="*/ 29 h 641"/>
              <a:gd name="T60" fmla="*/ 291 w 479"/>
              <a:gd name="T61" fmla="*/ 0 h 641"/>
              <a:gd name="T62" fmla="*/ 291 w 479"/>
              <a:gd name="T63" fmla="*/ 72 h 641"/>
              <a:gd name="T64" fmla="*/ 73 w 479"/>
              <a:gd name="T65" fmla="*/ 554 h 641"/>
              <a:gd name="T66" fmla="*/ 406 w 479"/>
              <a:gd name="T67" fmla="*/ 554 h 641"/>
              <a:gd name="T68" fmla="*/ 80 w 479"/>
              <a:gd name="T69" fmla="*/ 488 h 641"/>
              <a:gd name="T70" fmla="*/ 399 w 479"/>
              <a:gd name="T71" fmla="*/ 502 h 641"/>
              <a:gd name="T72" fmla="*/ 399 w 479"/>
              <a:gd name="T73" fmla="*/ 428 h 641"/>
              <a:gd name="T74" fmla="*/ 80 w 479"/>
              <a:gd name="T75" fmla="*/ 442 h 641"/>
              <a:gd name="T76" fmla="*/ 399 w 479"/>
              <a:gd name="T77" fmla="*/ 428 h 641"/>
              <a:gd name="T78" fmla="*/ 73 w 479"/>
              <a:gd name="T79" fmla="*/ 376 h 641"/>
              <a:gd name="T80" fmla="*/ 406 w 479"/>
              <a:gd name="T81" fmla="*/ 376 h 641"/>
              <a:gd name="T82" fmla="*/ 80 w 479"/>
              <a:gd name="T83" fmla="*/ 310 h 641"/>
              <a:gd name="T84" fmla="*/ 399 w 479"/>
              <a:gd name="T85" fmla="*/ 324 h 641"/>
              <a:gd name="T86" fmla="*/ 399 w 479"/>
              <a:gd name="T87" fmla="*/ 250 h 641"/>
              <a:gd name="T88" fmla="*/ 80 w 479"/>
              <a:gd name="T89" fmla="*/ 264 h 641"/>
              <a:gd name="T90" fmla="*/ 399 w 479"/>
              <a:gd name="T91" fmla="*/ 250 h 641"/>
              <a:gd name="T92" fmla="*/ 73 w 479"/>
              <a:gd name="T93" fmla="*/ 198 h 641"/>
              <a:gd name="T94" fmla="*/ 406 w 479"/>
              <a:gd name="T95" fmla="*/ 198 h 641"/>
              <a:gd name="T96" fmla="*/ 80 w 479"/>
              <a:gd name="T97" fmla="*/ 131 h 641"/>
              <a:gd name="T98" fmla="*/ 399 w 479"/>
              <a:gd name="T99" fmla="*/ 145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9" h="641">
                <a:moveTo>
                  <a:pt x="479" y="36"/>
                </a:moveTo>
                <a:cubicBezTo>
                  <a:pt x="479" y="634"/>
                  <a:pt x="479" y="634"/>
                  <a:pt x="479" y="634"/>
                </a:cubicBezTo>
                <a:cubicBezTo>
                  <a:pt x="479" y="638"/>
                  <a:pt x="476" y="641"/>
                  <a:pt x="472" y="641"/>
                </a:cubicBezTo>
                <a:cubicBezTo>
                  <a:pt x="7" y="641"/>
                  <a:pt x="7" y="641"/>
                  <a:pt x="7" y="641"/>
                </a:cubicBezTo>
                <a:cubicBezTo>
                  <a:pt x="3" y="641"/>
                  <a:pt x="0" y="638"/>
                  <a:pt x="0" y="63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2"/>
                  <a:pt x="3" y="29"/>
                  <a:pt x="7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7" y="32"/>
                  <a:pt x="57" y="36"/>
                </a:cubicBezTo>
                <a:cubicBezTo>
                  <a:pt x="57" y="40"/>
                  <a:pt x="54" y="43"/>
                  <a:pt x="5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627"/>
                  <a:pt x="14" y="627"/>
                  <a:pt x="14" y="627"/>
                </a:cubicBezTo>
                <a:cubicBezTo>
                  <a:pt x="465" y="627"/>
                  <a:pt x="465" y="627"/>
                  <a:pt x="465" y="627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6" y="69"/>
                  <a:pt x="403" y="72"/>
                  <a:pt x="399" y="72"/>
                </a:cubicBezTo>
                <a:cubicBezTo>
                  <a:pt x="395" y="72"/>
                  <a:pt x="392" y="69"/>
                  <a:pt x="392" y="65"/>
                </a:cubicBezTo>
                <a:cubicBezTo>
                  <a:pt x="392" y="7"/>
                  <a:pt x="392" y="7"/>
                  <a:pt x="392" y="7"/>
                </a:cubicBezTo>
                <a:cubicBezTo>
                  <a:pt x="392" y="3"/>
                  <a:pt x="395" y="0"/>
                  <a:pt x="399" y="0"/>
                </a:cubicBezTo>
                <a:cubicBezTo>
                  <a:pt x="403" y="0"/>
                  <a:pt x="406" y="3"/>
                  <a:pt x="406" y="7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72" y="29"/>
                  <a:pt x="472" y="29"/>
                  <a:pt x="472" y="29"/>
                </a:cubicBezTo>
                <a:cubicBezTo>
                  <a:pt x="476" y="29"/>
                  <a:pt x="479" y="32"/>
                  <a:pt x="479" y="36"/>
                </a:cubicBezTo>
                <a:close/>
                <a:moveTo>
                  <a:pt x="237" y="72"/>
                </a:moveTo>
                <a:cubicBezTo>
                  <a:pt x="241" y="72"/>
                  <a:pt x="244" y="69"/>
                  <a:pt x="244" y="65"/>
                </a:cubicBezTo>
                <a:cubicBezTo>
                  <a:pt x="244" y="43"/>
                  <a:pt x="244" y="43"/>
                  <a:pt x="244" y="43"/>
                </a:cubicBezTo>
                <a:cubicBezTo>
                  <a:pt x="266" y="43"/>
                  <a:pt x="266" y="43"/>
                  <a:pt x="266" y="43"/>
                </a:cubicBezTo>
                <a:cubicBezTo>
                  <a:pt x="269" y="43"/>
                  <a:pt x="273" y="40"/>
                  <a:pt x="273" y="36"/>
                </a:cubicBezTo>
                <a:cubicBezTo>
                  <a:pt x="273" y="32"/>
                  <a:pt x="269" y="29"/>
                  <a:pt x="266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3"/>
                  <a:pt x="241" y="0"/>
                  <a:pt x="237" y="0"/>
                </a:cubicBezTo>
                <a:cubicBezTo>
                  <a:pt x="233" y="0"/>
                  <a:pt x="230" y="3"/>
                  <a:pt x="230" y="7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9"/>
                  <a:pt x="233" y="72"/>
                  <a:pt x="237" y="72"/>
                </a:cubicBezTo>
                <a:close/>
                <a:moveTo>
                  <a:pt x="183" y="72"/>
                </a:moveTo>
                <a:cubicBezTo>
                  <a:pt x="186" y="72"/>
                  <a:pt x="190" y="69"/>
                  <a:pt x="190" y="65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5" y="43"/>
                  <a:pt x="219" y="40"/>
                  <a:pt x="219" y="36"/>
                </a:cubicBezTo>
                <a:cubicBezTo>
                  <a:pt x="219" y="32"/>
                  <a:pt x="215" y="29"/>
                  <a:pt x="212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3"/>
                  <a:pt x="186" y="0"/>
                  <a:pt x="183" y="0"/>
                </a:cubicBezTo>
                <a:cubicBezTo>
                  <a:pt x="179" y="0"/>
                  <a:pt x="176" y="3"/>
                  <a:pt x="176" y="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6" y="69"/>
                  <a:pt x="179" y="72"/>
                  <a:pt x="183" y="72"/>
                </a:cubicBezTo>
                <a:close/>
                <a:moveTo>
                  <a:pt x="128" y="72"/>
                </a:moveTo>
                <a:cubicBezTo>
                  <a:pt x="132" y="72"/>
                  <a:pt x="135" y="69"/>
                  <a:pt x="135" y="65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1" y="43"/>
                  <a:pt x="164" y="40"/>
                  <a:pt x="164" y="36"/>
                </a:cubicBezTo>
                <a:cubicBezTo>
                  <a:pt x="164" y="32"/>
                  <a:pt x="161" y="29"/>
                  <a:pt x="157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3"/>
                  <a:pt x="132" y="0"/>
                  <a:pt x="128" y="0"/>
                </a:cubicBezTo>
                <a:cubicBezTo>
                  <a:pt x="125" y="0"/>
                  <a:pt x="121" y="3"/>
                  <a:pt x="121" y="7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9"/>
                  <a:pt x="125" y="72"/>
                  <a:pt x="128" y="72"/>
                </a:cubicBezTo>
                <a:close/>
                <a:moveTo>
                  <a:pt x="74" y="72"/>
                </a:moveTo>
                <a:cubicBezTo>
                  <a:pt x="78" y="72"/>
                  <a:pt x="81" y="69"/>
                  <a:pt x="81" y="65"/>
                </a:cubicBezTo>
                <a:cubicBezTo>
                  <a:pt x="81" y="43"/>
                  <a:pt x="81" y="43"/>
                  <a:pt x="81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3"/>
                  <a:pt x="110" y="40"/>
                  <a:pt x="110" y="36"/>
                </a:cubicBezTo>
                <a:cubicBezTo>
                  <a:pt x="110" y="32"/>
                  <a:pt x="107" y="29"/>
                  <a:pt x="103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8" y="0"/>
                  <a:pt x="74" y="0"/>
                </a:cubicBezTo>
                <a:cubicBezTo>
                  <a:pt x="71" y="0"/>
                  <a:pt x="67" y="3"/>
                  <a:pt x="67" y="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9"/>
                  <a:pt x="71" y="72"/>
                  <a:pt x="74" y="72"/>
                </a:cubicBezTo>
                <a:close/>
                <a:moveTo>
                  <a:pt x="345" y="72"/>
                </a:moveTo>
                <a:cubicBezTo>
                  <a:pt x="349" y="72"/>
                  <a:pt x="352" y="69"/>
                  <a:pt x="352" y="65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74" y="43"/>
                  <a:pt x="374" y="43"/>
                  <a:pt x="374" y="43"/>
                </a:cubicBezTo>
                <a:cubicBezTo>
                  <a:pt x="378" y="43"/>
                  <a:pt x="381" y="40"/>
                  <a:pt x="381" y="36"/>
                </a:cubicBezTo>
                <a:cubicBezTo>
                  <a:pt x="381" y="32"/>
                  <a:pt x="378" y="29"/>
                  <a:pt x="374" y="29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52" y="7"/>
                  <a:pt x="352" y="7"/>
                  <a:pt x="352" y="7"/>
                </a:cubicBezTo>
                <a:cubicBezTo>
                  <a:pt x="352" y="3"/>
                  <a:pt x="349" y="0"/>
                  <a:pt x="345" y="0"/>
                </a:cubicBezTo>
                <a:cubicBezTo>
                  <a:pt x="341" y="0"/>
                  <a:pt x="338" y="3"/>
                  <a:pt x="338" y="7"/>
                </a:cubicBezTo>
                <a:cubicBezTo>
                  <a:pt x="338" y="65"/>
                  <a:pt x="338" y="65"/>
                  <a:pt x="338" y="65"/>
                </a:cubicBezTo>
                <a:cubicBezTo>
                  <a:pt x="338" y="69"/>
                  <a:pt x="341" y="72"/>
                  <a:pt x="345" y="72"/>
                </a:cubicBezTo>
                <a:close/>
                <a:moveTo>
                  <a:pt x="291" y="72"/>
                </a:moveTo>
                <a:cubicBezTo>
                  <a:pt x="295" y="72"/>
                  <a:pt x="298" y="69"/>
                  <a:pt x="298" y="65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24" y="43"/>
                  <a:pt x="327" y="40"/>
                  <a:pt x="327" y="36"/>
                </a:cubicBezTo>
                <a:cubicBezTo>
                  <a:pt x="327" y="32"/>
                  <a:pt x="324" y="29"/>
                  <a:pt x="320" y="29"/>
                </a:cubicBezTo>
                <a:cubicBezTo>
                  <a:pt x="298" y="29"/>
                  <a:pt x="298" y="29"/>
                  <a:pt x="298" y="29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3"/>
                  <a:pt x="295" y="0"/>
                  <a:pt x="291" y="0"/>
                </a:cubicBezTo>
                <a:cubicBezTo>
                  <a:pt x="287" y="0"/>
                  <a:pt x="284" y="3"/>
                  <a:pt x="284" y="7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4" y="69"/>
                  <a:pt x="287" y="72"/>
                  <a:pt x="291" y="72"/>
                </a:cubicBezTo>
                <a:close/>
                <a:moveTo>
                  <a:pt x="399" y="547"/>
                </a:moveTo>
                <a:cubicBezTo>
                  <a:pt x="80" y="547"/>
                  <a:pt x="80" y="547"/>
                  <a:pt x="80" y="547"/>
                </a:cubicBezTo>
                <a:cubicBezTo>
                  <a:pt x="76" y="547"/>
                  <a:pt x="73" y="550"/>
                  <a:pt x="73" y="554"/>
                </a:cubicBezTo>
                <a:cubicBezTo>
                  <a:pt x="73" y="558"/>
                  <a:pt x="76" y="561"/>
                  <a:pt x="80" y="561"/>
                </a:cubicBezTo>
                <a:cubicBezTo>
                  <a:pt x="399" y="561"/>
                  <a:pt x="399" y="561"/>
                  <a:pt x="399" y="561"/>
                </a:cubicBezTo>
                <a:cubicBezTo>
                  <a:pt x="403" y="561"/>
                  <a:pt x="406" y="558"/>
                  <a:pt x="406" y="554"/>
                </a:cubicBezTo>
                <a:cubicBezTo>
                  <a:pt x="406" y="550"/>
                  <a:pt x="403" y="547"/>
                  <a:pt x="399" y="547"/>
                </a:cubicBezTo>
                <a:close/>
                <a:moveTo>
                  <a:pt x="399" y="488"/>
                </a:moveTo>
                <a:cubicBezTo>
                  <a:pt x="80" y="488"/>
                  <a:pt x="80" y="488"/>
                  <a:pt x="80" y="488"/>
                </a:cubicBezTo>
                <a:cubicBezTo>
                  <a:pt x="76" y="488"/>
                  <a:pt x="73" y="491"/>
                  <a:pt x="73" y="495"/>
                </a:cubicBezTo>
                <a:cubicBezTo>
                  <a:pt x="73" y="499"/>
                  <a:pt x="76" y="502"/>
                  <a:pt x="80" y="502"/>
                </a:cubicBezTo>
                <a:cubicBezTo>
                  <a:pt x="399" y="502"/>
                  <a:pt x="399" y="502"/>
                  <a:pt x="399" y="502"/>
                </a:cubicBezTo>
                <a:cubicBezTo>
                  <a:pt x="403" y="502"/>
                  <a:pt x="406" y="499"/>
                  <a:pt x="406" y="495"/>
                </a:cubicBezTo>
                <a:cubicBezTo>
                  <a:pt x="406" y="491"/>
                  <a:pt x="403" y="488"/>
                  <a:pt x="399" y="488"/>
                </a:cubicBezTo>
                <a:close/>
                <a:moveTo>
                  <a:pt x="399" y="428"/>
                </a:moveTo>
                <a:cubicBezTo>
                  <a:pt x="80" y="428"/>
                  <a:pt x="80" y="428"/>
                  <a:pt x="80" y="428"/>
                </a:cubicBezTo>
                <a:cubicBezTo>
                  <a:pt x="76" y="428"/>
                  <a:pt x="73" y="431"/>
                  <a:pt x="73" y="435"/>
                </a:cubicBezTo>
                <a:cubicBezTo>
                  <a:pt x="73" y="439"/>
                  <a:pt x="76" y="442"/>
                  <a:pt x="80" y="442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403" y="442"/>
                  <a:pt x="406" y="439"/>
                  <a:pt x="406" y="435"/>
                </a:cubicBezTo>
                <a:cubicBezTo>
                  <a:pt x="406" y="431"/>
                  <a:pt x="403" y="428"/>
                  <a:pt x="399" y="428"/>
                </a:cubicBezTo>
                <a:close/>
                <a:moveTo>
                  <a:pt x="399" y="369"/>
                </a:moveTo>
                <a:cubicBezTo>
                  <a:pt x="80" y="369"/>
                  <a:pt x="80" y="369"/>
                  <a:pt x="80" y="369"/>
                </a:cubicBezTo>
                <a:cubicBezTo>
                  <a:pt x="76" y="369"/>
                  <a:pt x="73" y="372"/>
                  <a:pt x="73" y="376"/>
                </a:cubicBezTo>
                <a:cubicBezTo>
                  <a:pt x="73" y="380"/>
                  <a:pt x="76" y="383"/>
                  <a:pt x="80" y="383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3" y="383"/>
                  <a:pt x="406" y="380"/>
                  <a:pt x="406" y="376"/>
                </a:cubicBezTo>
                <a:cubicBezTo>
                  <a:pt x="406" y="372"/>
                  <a:pt x="403" y="369"/>
                  <a:pt x="399" y="369"/>
                </a:cubicBezTo>
                <a:close/>
                <a:moveTo>
                  <a:pt x="399" y="310"/>
                </a:moveTo>
                <a:cubicBezTo>
                  <a:pt x="80" y="310"/>
                  <a:pt x="80" y="310"/>
                  <a:pt x="80" y="310"/>
                </a:cubicBezTo>
                <a:cubicBezTo>
                  <a:pt x="76" y="310"/>
                  <a:pt x="73" y="313"/>
                  <a:pt x="73" y="317"/>
                </a:cubicBezTo>
                <a:cubicBezTo>
                  <a:pt x="73" y="320"/>
                  <a:pt x="76" y="324"/>
                  <a:pt x="80" y="324"/>
                </a:cubicBezTo>
                <a:cubicBezTo>
                  <a:pt x="399" y="324"/>
                  <a:pt x="399" y="324"/>
                  <a:pt x="399" y="324"/>
                </a:cubicBezTo>
                <a:cubicBezTo>
                  <a:pt x="403" y="324"/>
                  <a:pt x="406" y="320"/>
                  <a:pt x="406" y="317"/>
                </a:cubicBezTo>
                <a:cubicBezTo>
                  <a:pt x="406" y="313"/>
                  <a:pt x="403" y="310"/>
                  <a:pt x="399" y="310"/>
                </a:cubicBezTo>
                <a:close/>
                <a:moveTo>
                  <a:pt x="399" y="250"/>
                </a:moveTo>
                <a:cubicBezTo>
                  <a:pt x="80" y="250"/>
                  <a:pt x="80" y="250"/>
                  <a:pt x="80" y="250"/>
                </a:cubicBezTo>
                <a:cubicBezTo>
                  <a:pt x="76" y="250"/>
                  <a:pt x="73" y="253"/>
                  <a:pt x="73" y="257"/>
                </a:cubicBezTo>
                <a:cubicBezTo>
                  <a:pt x="73" y="261"/>
                  <a:pt x="76" y="264"/>
                  <a:pt x="80" y="264"/>
                </a:cubicBezTo>
                <a:cubicBezTo>
                  <a:pt x="399" y="264"/>
                  <a:pt x="399" y="264"/>
                  <a:pt x="399" y="264"/>
                </a:cubicBezTo>
                <a:cubicBezTo>
                  <a:pt x="403" y="264"/>
                  <a:pt x="406" y="261"/>
                  <a:pt x="406" y="257"/>
                </a:cubicBezTo>
                <a:cubicBezTo>
                  <a:pt x="406" y="253"/>
                  <a:pt x="403" y="250"/>
                  <a:pt x="399" y="250"/>
                </a:cubicBezTo>
                <a:close/>
                <a:moveTo>
                  <a:pt x="399" y="191"/>
                </a:moveTo>
                <a:cubicBezTo>
                  <a:pt x="80" y="191"/>
                  <a:pt x="80" y="191"/>
                  <a:pt x="80" y="191"/>
                </a:cubicBezTo>
                <a:cubicBezTo>
                  <a:pt x="76" y="191"/>
                  <a:pt x="73" y="194"/>
                  <a:pt x="73" y="198"/>
                </a:cubicBezTo>
                <a:cubicBezTo>
                  <a:pt x="73" y="202"/>
                  <a:pt x="76" y="205"/>
                  <a:pt x="80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403" y="205"/>
                  <a:pt x="406" y="202"/>
                  <a:pt x="406" y="198"/>
                </a:cubicBezTo>
                <a:cubicBezTo>
                  <a:pt x="406" y="194"/>
                  <a:pt x="403" y="191"/>
                  <a:pt x="399" y="191"/>
                </a:cubicBezTo>
                <a:close/>
                <a:moveTo>
                  <a:pt x="399" y="131"/>
                </a:moveTo>
                <a:cubicBezTo>
                  <a:pt x="80" y="131"/>
                  <a:pt x="80" y="131"/>
                  <a:pt x="80" y="131"/>
                </a:cubicBezTo>
                <a:cubicBezTo>
                  <a:pt x="76" y="131"/>
                  <a:pt x="73" y="134"/>
                  <a:pt x="73" y="138"/>
                </a:cubicBezTo>
                <a:cubicBezTo>
                  <a:pt x="73" y="142"/>
                  <a:pt x="76" y="145"/>
                  <a:pt x="80" y="145"/>
                </a:cubicBezTo>
                <a:cubicBezTo>
                  <a:pt x="399" y="145"/>
                  <a:pt x="399" y="145"/>
                  <a:pt x="399" y="145"/>
                </a:cubicBezTo>
                <a:cubicBezTo>
                  <a:pt x="403" y="145"/>
                  <a:pt x="406" y="142"/>
                  <a:pt x="406" y="138"/>
                </a:cubicBezTo>
                <a:cubicBezTo>
                  <a:pt x="406" y="134"/>
                  <a:pt x="403" y="131"/>
                  <a:pt x="399" y="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486" tIns="40244" rIns="80486" bIns="40244" numCol="1" anchor="t" anchorCtr="0" compatLnSpc="1">
            <a:prstTxWarp prst="textNoShape">
              <a:avLst/>
            </a:prstTxWarp>
          </a:bodyPr>
          <a:lstStyle/>
          <a:p>
            <a:endParaRPr lang="fr-FR" sz="2112">
              <a:latin typeface="Segoe UI Light" panose="020B0502040204020203" pitchFamily="34" charset="0"/>
            </a:endParaRPr>
          </a:p>
        </p:txBody>
      </p:sp>
      <p:pic>
        <p:nvPicPr>
          <p:cNvPr id="28" name="Graphique 27" descr="Réunion">
            <a:extLst>
              <a:ext uri="{FF2B5EF4-FFF2-40B4-BE49-F238E27FC236}">
                <a16:creationId xmlns:a16="http://schemas.microsoft.com/office/drawing/2014/main" id="{EFBB5033-99D6-4AA6-8554-3C4873549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176" y="1866545"/>
            <a:ext cx="227482" cy="227673"/>
          </a:xfrm>
          <a:prstGeom prst="rect">
            <a:avLst/>
          </a:prstGeom>
        </p:spPr>
      </p:pic>
      <p:sp>
        <p:nvSpPr>
          <p:cNvPr id="37" name="Freeform 145">
            <a:extLst>
              <a:ext uri="{FF2B5EF4-FFF2-40B4-BE49-F238E27FC236}">
                <a16:creationId xmlns:a16="http://schemas.microsoft.com/office/drawing/2014/main" id="{75B32BC3-DE0C-41A9-8007-195660966D81}"/>
              </a:ext>
            </a:extLst>
          </p:cNvPr>
          <p:cNvSpPr>
            <a:spLocks noEditPoints="1"/>
          </p:cNvSpPr>
          <p:nvPr/>
        </p:nvSpPr>
        <p:spPr bwMode="auto">
          <a:xfrm>
            <a:off x="4628367" y="4177702"/>
            <a:ext cx="131975" cy="172904"/>
          </a:xfrm>
          <a:custGeom>
            <a:avLst/>
            <a:gdLst>
              <a:gd name="T0" fmla="*/ 472 w 479"/>
              <a:gd name="T1" fmla="*/ 641 h 641"/>
              <a:gd name="T2" fmla="*/ 0 w 479"/>
              <a:gd name="T3" fmla="*/ 36 h 641"/>
              <a:gd name="T4" fmla="*/ 57 w 479"/>
              <a:gd name="T5" fmla="*/ 36 h 641"/>
              <a:gd name="T6" fmla="*/ 14 w 479"/>
              <a:gd name="T7" fmla="*/ 627 h 641"/>
              <a:gd name="T8" fmla="*/ 406 w 479"/>
              <a:gd name="T9" fmla="*/ 43 h 641"/>
              <a:gd name="T10" fmla="*/ 392 w 479"/>
              <a:gd name="T11" fmla="*/ 65 h 641"/>
              <a:gd name="T12" fmla="*/ 406 w 479"/>
              <a:gd name="T13" fmla="*/ 7 h 641"/>
              <a:gd name="T14" fmla="*/ 479 w 479"/>
              <a:gd name="T15" fmla="*/ 36 h 641"/>
              <a:gd name="T16" fmla="*/ 244 w 479"/>
              <a:gd name="T17" fmla="*/ 43 h 641"/>
              <a:gd name="T18" fmla="*/ 266 w 479"/>
              <a:gd name="T19" fmla="*/ 29 h 641"/>
              <a:gd name="T20" fmla="*/ 237 w 479"/>
              <a:gd name="T21" fmla="*/ 0 h 641"/>
              <a:gd name="T22" fmla="*/ 237 w 479"/>
              <a:gd name="T23" fmla="*/ 72 h 641"/>
              <a:gd name="T24" fmla="*/ 190 w 479"/>
              <a:gd name="T25" fmla="*/ 43 h 641"/>
              <a:gd name="T26" fmla="*/ 212 w 479"/>
              <a:gd name="T27" fmla="*/ 29 h 641"/>
              <a:gd name="T28" fmla="*/ 183 w 479"/>
              <a:gd name="T29" fmla="*/ 0 h 641"/>
              <a:gd name="T30" fmla="*/ 183 w 479"/>
              <a:gd name="T31" fmla="*/ 72 h 641"/>
              <a:gd name="T32" fmla="*/ 135 w 479"/>
              <a:gd name="T33" fmla="*/ 43 h 641"/>
              <a:gd name="T34" fmla="*/ 157 w 479"/>
              <a:gd name="T35" fmla="*/ 29 h 641"/>
              <a:gd name="T36" fmla="*/ 128 w 479"/>
              <a:gd name="T37" fmla="*/ 0 h 641"/>
              <a:gd name="T38" fmla="*/ 128 w 479"/>
              <a:gd name="T39" fmla="*/ 72 h 641"/>
              <a:gd name="T40" fmla="*/ 81 w 479"/>
              <a:gd name="T41" fmla="*/ 43 h 641"/>
              <a:gd name="T42" fmla="*/ 103 w 479"/>
              <a:gd name="T43" fmla="*/ 29 h 641"/>
              <a:gd name="T44" fmla="*/ 74 w 479"/>
              <a:gd name="T45" fmla="*/ 0 h 641"/>
              <a:gd name="T46" fmla="*/ 74 w 479"/>
              <a:gd name="T47" fmla="*/ 72 h 641"/>
              <a:gd name="T48" fmla="*/ 352 w 479"/>
              <a:gd name="T49" fmla="*/ 43 h 641"/>
              <a:gd name="T50" fmla="*/ 374 w 479"/>
              <a:gd name="T51" fmla="*/ 29 h 641"/>
              <a:gd name="T52" fmla="*/ 345 w 479"/>
              <a:gd name="T53" fmla="*/ 0 h 641"/>
              <a:gd name="T54" fmla="*/ 345 w 479"/>
              <a:gd name="T55" fmla="*/ 72 h 641"/>
              <a:gd name="T56" fmla="*/ 298 w 479"/>
              <a:gd name="T57" fmla="*/ 43 h 641"/>
              <a:gd name="T58" fmla="*/ 320 w 479"/>
              <a:gd name="T59" fmla="*/ 29 h 641"/>
              <a:gd name="T60" fmla="*/ 291 w 479"/>
              <a:gd name="T61" fmla="*/ 0 h 641"/>
              <a:gd name="T62" fmla="*/ 291 w 479"/>
              <a:gd name="T63" fmla="*/ 72 h 641"/>
              <a:gd name="T64" fmla="*/ 73 w 479"/>
              <a:gd name="T65" fmla="*/ 554 h 641"/>
              <a:gd name="T66" fmla="*/ 406 w 479"/>
              <a:gd name="T67" fmla="*/ 554 h 641"/>
              <a:gd name="T68" fmla="*/ 80 w 479"/>
              <a:gd name="T69" fmla="*/ 488 h 641"/>
              <a:gd name="T70" fmla="*/ 399 w 479"/>
              <a:gd name="T71" fmla="*/ 502 h 641"/>
              <a:gd name="T72" fmla="*/ 399 w 479"/>
              <a:gd name="T73" fmla="*/ 428 h 641"/>
              <a:gd name="T74" fmla="*/ 80 w 479"/>
              <a:gd name="T75" fmla="*/ 442 h 641"/>
              <a:gd name="T76" fmla="*/ 399 w 479"/>
              <a:gd name="T77" fmla="*/ 428 h 641"/>
              <a:gd name="T78" fmla="*/ 73 w 479"/>
              <a:gd name="T79" fmla="*/ 376 h 641"/>
              <a:gd name="T80" fmla="*/ 406 w 479"/>
              <a:gd name="T81" fmla="*/ 376 h 641"/>
              <a:gd name="T82" fmla="*/ 80 w 479"/>
              <a:gd name="T83" fmla="*/ 310 h 641"/>
              <a:gd name="T84" fmla="*/ 399 w 479"/>
              <a:gd name="T85" fmla="*/ 324 h 641"/>
              <a:gd name="T86" fmla="*/ 399 w 479"/>
              <a:gd name="T87" fmla="*/ 250 h 641"/>
              <a:gd name="T88" fmla="*/ 80 w 479"/>
              <a:gd name="T89" fmla="*/ 264 h 641"/>
              <a:gd name="T90" fmla="*/ 399 w 479"/>
              <a:gd name="T91" fmla="*/ 250 h 641"/>
              <a:gd name="T92" fmla="*/ 73 w 479"/>
              <a:gd name="T93" fmla="*/ 198 h 641"/>
              <a:gd name="T94" fmla="*/ 406 w 479"/>
              <a:gd name="T95" fmla="*/ 198 h 641"/>
              <a:gd name="T96" fmla="*/ 80 w 479"/>
              <a:gd name="T97" fmla="*/ 131 h 641"/>
              <a:gd name="T98" fmla="*/ 399 w 479"/>
              <a:gd name="T99" fmla="*/ 145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9" h="641">
                <a:moveTo>
                  <a:pt x="479" y="36"/>
                </a:moveTo>
                <a:cubicBezTo>
                  <a:pt x="479" y="634"/>
                  <a:pt x="479" y="634"/>
                  <a:pt x="479" y="634"/>
                </a:cubicBezTo>
                <a:cubicBezTo>
                  <a:pt x="479" y="638"/>
                  <a:pt x="476" y="641"/>
                  <a:pt x="472" y="641"/>
                </a:cubicBezTo>
                <a:cubicBezTo>
                  <a:pt x="7" y="641"/>
                  <a:pt x="7" y="641"/>
                  <a:pt x="7" y="641"/>
                </a:cubicBezTo>
                <a:cubicBezTo>
                  <a:pt x="3" y="641"/>
                  <a:pt x="0" y="638"/>
                  <a:pt x="0" y="63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2"/>
                  <a:pt x="3" y="29"/>
                  <a:pt x="7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7" y="32"/>
                  <a:pt x="57" y="36"/>
                </a:cubicBezTo>
                <a:cubicBezTo>
                  <a:pt x="57" y="40"/>
                  <a:pt x="54" y="43"/>
                  <a:pt x="5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627"/>
                  <a:pt x="14" y="627"/>
                  <a:pt x="14" y="627"/>
                </a:cubicBezTo>
                <a:cubicBezTo>
                  <a:pt x="465" y="627"/>
                  <a:pt x="465" y="627"/>
                  <a:pt x="465" y="627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6" y="69"/>
                  <a:pt x="403" y="72"/>
                  <a:pt x="399" y="72"/>
                </a:cubicBezTo>
                <a:cubicBezTo>
                  <a:pt x="395" y="72"/>
                  <a:pt x="392" y="69"/>
                  <a:pt x="392" y="65"/>
                </a:cubicBezTo>
                <a:cubicBezTo>
                  <a:pt x="392" y="7"/>
                  <a:pt x="392" y="7"/>
                  <a:pt x="392" y="7"/>
                </a:cubicBezTo>
                <a:cubicBezTo>
                  <a:pt x="392" y="3"/>
                  <a:pt x="395" y="0"/>
                  <a:pt x="399" y="0"/>
                </a:cubicBezTo>
                <a:cubicBezTo>
                  <a:pt x="403" y="0"/>
                  <a:pt x="406" y="3"/>
                  <a:pt x="406" y="7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72" y="29"/>
                  <a:pt x="472" y="29"/>
                  <a:pt x="472" y="29"/>
                </a:cubicBezTo>
                <a:cubicBezTo>
                  <a:pt x="476" y="29"/>
                  <a:pt x="479" y="32"/>
                  <a:pt x="479" y="36"/>
                </a:cubicBezTo>
                <a:close/>
                <a:moveTo>
                  <a:pt x="237" y="72"/>
                </a:moveTo>
                <a:cubicBezTo>
                  <a:pt x="241" y="72"/>
                  <a:pt x="244" y="69"/>
                  <a:pt x="244" y="65"/>
                </a:cubicBezTo>
                <a:cubicBezTo>
                  <a:pt x="244" y="43"/>
                  <a:pt x="244" y="43"/>
                  <a:pt x="244" y="43"/>
                </a:cubicBezTo>
                <a:cubicBezTo>
                  <a:pt x="266" y="43"/>
                  <a:pt x="266" y="43"/>
                  <a:pt x="266" y="43"/>
                </a:cubicBezTo>
                <a:cubicBezTo>
                  <a:pt x="269" y="43"/>
                  <a:pt x="273" y="40"/>
                  <a:pt x="273" y="36"/>
                </a:cubicBezTo>
                <a:cubicBezTo>
                  <a:pt x="273" y="32"/>
                  <a:pt x="269" y="29"/>
                  <a:pt x="266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3"/>
                  <a:pt x="241" y="0"/>
                  <a:pt x="237" y="0"/>
                </a:cubicBezTo>
                <a:cubicBezTo>
                  <a:pt x="233" y="0"/>
                  <a:pt x="230" y="3"/>
                  <a:pt x="230" y="7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9"/>
                  <a:pt x="233" y="72"/>
                  <a:pt x="237" y="72"/>
                </a:cubicBezTo>
                <a:close/>
                <a:moveTo>
                  <a:pt x="183" y="72"/>
                </a:moveTo>
                <a:cubicBezTo>
                  <a:pt x="186" y="72"/>
                  <a:pt x="190" y="69"/>
                  <a:pt x="190" y="65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5" y="43"/>
                  <a:pt x="219" y="40"/>
                  <a:pt x="219" y="36"/>
                </a:cubicBezTo>
                <a:cubicBezTo>
                  <a:pt x="219" y="32"/>
                  <a:pt x="215" y="29"/>
                  <a:pt x="212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3"/>
                  <a:pt x="186" y="0"/>
                  <a:pt x="183" y="0"/>
                </a:cubicBezTo>
                <a:cubicBezTo>
                  <a:pt x="179" y="0"/>
                  <a:pt x="176" y="3"/>
                  <a:pt x="176" y="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6" y="69"/>
                  <a:pt x="179" y="72"/>
                  <a:pt x="183" y="72"/>
                </a:cubicBezTo>
                <a:close/>
                <a:moveTo>
                  <a:pt x="128" y="72"/>
                </a:moveTo>
                <a:cubicBezTo>
                  <a:pt x="132" y="72"/>
                  <a:pt x="135" y="69"/>
                  <a:pt x="135" y="65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1" y="43"/>
                  <a:pt x="164" y="40"/>
                  <a:pt x="164" y="36"/>
                </a:cubicBezTo>
                <a:cubicBezTo>
                  <a:pt x="164" y="32"/>
                  <a:pt x="161" y="29"/>
                  <a:pt x="157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3"/>
                  <a:pt x="132" y="0"/>
                  <a:pt x="128" y="0"/>
                </a:cubicBezTo>
                <a:cubicBezTo>
                  <a:pt x="125" y="0"/>
                  <a:pt x="121" y="3"/>
                  <a:pt x="121" y="7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9"/>
                  <a:pt x="125" y="72"/>
                  <a:pt x="128" y="72"/>
                </a:cubicBezTo>
                <a:close/>
                <a:moveTo>
                  <a:pt x="74" y="72"/>
                </a:moveTo>
                <a:cubicBezTo>
                  <a:pt x="78" y="72"/>
                  <a:pt x="81" y="69"/>
                  <a:pt x="81" y="65"/>
                </a:cubicBezTo>
                <a:cubicBezTo>
                  <a:pt x="81" y="43"/>
                  <a:pt x="81" y="43"/>
                  <a:pt x="81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3"/>
                  <a:pt x="110" y="40"/>
                  <a:pt x="110" y="36"/>
                </a:cubicBezTo>
                <a:cubicBezTo>
                  <a:pt x="110" y="32"/>
                  <a:pt x="107" y="29"/>
                  <a:pt x="103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8" y="0"/>
                  <a:pt x="74" y="0"/>
                </a:cubicBezTo>
                <a:cubicBezTo>
                  <a:pt x="71" y="0"/>
                  <a:pt x="67" y="3"/>
                  <a:pt x="67" y="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9"/>
                  <a:pt x="71" y="72"/>
                  <a:pt x="74" y="72"/>
                </a:cubicBezTo>
                <a:close/>
                <a:moveTo>
                  <a:pt x="345" y="72"/>
                </a:moveTo>
                <a:cubicBezTo>
                  <a:pt x="349" y="72"/>
                  <a:pt x="352" y="69"/>
                  <a:pt x="352" y="65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74" y="43"/>
                  <a:pt x="374" y="43"/>
                  <a:pt x="374" y="43"/>
                </a:cubicBezTo>
                <a:cubicBezTo>
                  <a:pt x="378" y="43"/>
                  <a:pt x="381" y="40"/>
                  <a:pt x="381" y="36"/>
                </a:cubicBezTo>
                <a:cubicBezTo>
                  <a:pt x="381" y="32"/>
                  <a:pt x="378" y="29"/>
                  <a:pt x="374" y="29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52" y="7"/>
                  <a:pt x="352" y="7"/>
                  <a:pt x="352" y="7"/>
                </a:cubicBezTo>
                <a:cubicBezTo>
                  <a:pt x="352" y="3"/>
                  <a:pt x="349" y="0"/>
                  <a:pt x="345" y="0"/>
                </a:cubicBezTo>
                <a:cubicBezTo>
                  <a:pt x="341" y="0"/>
                  <a:pt x="338" y="3"/>
                  <a:pt x="338" y="7"/>
                </a:cubicBezTo>
                <a:cubicBezTo>
                  <a:pt x="338" y="65"/>
                  <a:pt x="338" y="65"/>
                  <a:pt x="338" y="65"/>
                </a:cubicBezTo>
                <a:cubicBezTo>
                  <a:pt x="338" y="69"/>
                  <a:pt x="341" y="72"/>
                  <a:pt x="345" y="72"/>
                </a:cubicBezTo>
                <a:close/>
                <a:moveTo>
                  <a:pt x="291" y="72"/>
                </a:moveTo>
                <a:cubicBezTo>
                  <a:pt x="295" y="72"/>
                  <a:pt x="298" y="69"/>
                  <a:pt x="298" y="65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24" y="43"/>
                  <a:pt x="327" y="40"/>
                  <a:pt x="327" y="36"/>
                </a:cubicBezTo>
                <a:cubicBezTo>
                  <a:pt x="327" y="32"/>
                  <a:pt x="324" y="29"/>
                  <a:pt x="320" y="29"/>
                </a:cubicBezTo>
                <a:cubicBezTo>
                  <a:pt x="298" y="29"/>
                  <a:pt x="298" y="29"/>
                  <a:pt x="298" y="29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3"/>
                  <a:pt x="295" y="0"/>
                  <a:pt x="291" y="0"/>
                </a:cubicBezTo>
                <a:cubicBezTo>
                  <a:pt x="287" y="0"/>
                  <a:pt x="284" y="3"/>
                  <a:pt x="284" y="7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4" y="69"/>
                  <a:pt x="287" y="72"/>
                  <a:pt x="291" y="72"/>
                </a:cubicBezTo>
                <a:close/>
                <a:moveTo>
                  <a:pt x="399" y="547"/>
                </a:moveTo>
                <a:cubicBezTo>
                  <a:pt x="80" y="547"/>
                  <a:pt x="80" y="547"/>
                  <a:pt x="80" y="547"/>
                </a:cubicBezTo>
                <a:cubicBezTo>
                  <a:pt x="76" y="547"/>
                  <a:pt x="73" y="550"/>
                  <a:pt x="73" y="554"/>
                </a:cubicBezTo>
                <a:cubicBezTo>
                  <a:pt x="73" y="558"/>
                  <a:pt x="76" y="561"/>
                  <a:pt x="80" y="561"/>
                </a:cubicBezTo>
                <a:cubicBezTo>
                  <a:pt x="399" y="561"/>
                  <a:pt x="399" y="561"/>
                  <a:pt x="399" y="561"/>
                </a:cubicBezTo>
                <a:cubicBezTo>
                  <a:pt x="403" y="561"/>
                  <a:pt x="406" y="558"/>
                  <a:pt x="406" y="554"/>
                </a:cubicBezTo>
                <a:cubicBezTo>
                  <a:pt x="406" y="550"/>
                  <a:pt x="403" y="547"/>
                  <a:pt x="399" y="547"/>
                </a:cubicBezTo>
                <a:close/>
                <a:moveTo>
                  <a:pt x="399" y="488"/>
                </a:moveTo>
                <a:cubicBezTo>
                  <a:pt x="80" y="488"/>
                  <a:pt x="80" y="488"/>
                  <a:pt x="80" y="488"/>
                </a:cubicBezTo>
                <a:cubicBezTo>
                  <a:pt x="76" y="488"/>
                  <a:pt x="73" y="491"/>
                  <a:pt x="73" y="495"/>
                </a:cubicBezTo>
                <a:cubicBezTo>
                  <a:pt x="73" y="499"/>
                  <a:pt x="76" y="502"/>
                  <a:pt x="80" y="502"/>
                </a:cubicBezTo>
                <a:cubicBezTo>
                  <a:pt x="399" y="502"/>
                  <a:pt x="399" y="502"/>
                  <a:pt x="399" y="502"/>
                </a:cubicBezTo>
                <a:cubicBezTo>
                  <a:pt x="403" y="502"/>
                  <a:pt x="406" y="499"/>
                  <a:pt x="406" y="495"/>
                </a:cubicBezTo>
                <a:cubicBezTo>
                  <a:pt x="406" y="491"/>
                  <a:pt x="403" y="488"/>
                  <a:pt x="399" y="488"/>
                </a:cubicBezTo>
                <a:close/>
                <a:moveTo>
                  <a:pt x="399" y="428"/>
                </a:moveTo>
                <a:cubicBezTo>
                  <a:pt x="80" y="428"/>
                  <a:pt x="80" y="428"/>
                  <a:pt x="80" y="428"/>
                </a:cubicBezTo>
                <a:cubicBezTo>
                  <a:pt x="76" y="428"/>
                  <a:pt x="73" y="431"/>
                  <a:pt x="73" y="435"/>
                </a:cubicBezTo>
                <a:cubicBezTo>
                  <a:pt x="73" y="439"/>
                  <a:pt x="76" y="442"/>
                  <a:pt x="80" y="442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403" y="442"/>
                  <a:pt x="406" y="439"/>
                  <a:pt x="406" y="435"/>
                </a:cubicBezTo>
                <a:cubicBezTo>
                  <a:pt x="406" y="431"/>
                  <a:pt x="403" y="428"/>
                  <a:pt x="399" y="428"/>
                </a:cubicBezTo>
                <a:close/>
                <a:moveTo>
                  <a:pt x="399" y="369"/>
                </a:moveTo>
                <a:cubicBezTo>
                  <a:pt x="80" y="369"/>
                  <a:pt x="80" y="369"/>
                  <a:pt x="80" y="369"/>
                </a:cubicBezTo>
                <a:cubicBezTo>
                  <a:pt x="76" y="369"/>
                  <a:pt x="73" y="372"/>
                  <a:pt x="73" y="376"/>
                </a:cubicBezTo>
                <a:cubicBezTo>
                  <a:pt x="73" y="380"/>
                  <a:pt x="76" y="383"/>
                  <a:pt x="80" y="383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3" y="383"/>
                  <a:pt x="406" y="380"/>
                  <a:pt x="406" y="376"/>
                </a:cubicBezTo>
                <a:cubicBezTo>
                  <a:pt x="406" y="372"/>
                  <a:pt x="403" y="369"/>
                  <a:pt x="399" y="369"/>
                </a:cubicBezTo>
                <a:close/>
                <a:moveTo>
                  <a:pt x="399" y="310"/>
                </a:moveTo>
                <a:cubicBezTo>
                  <a:pt x="80" y="310"/>
                  <a:pt x="80" y="310"/>
                  <a:pt x="80" y="310"/>
                </a:cubicBezTo>
                <a:cubicBezTo>
                  <a:pt x="76" y="310"/>
                  <a:pt x="73" y="313"/>
                  <a:pt x="73" y="317"/>
                </a:cubicBezTo>
                <a:cubicBezTo>
                  <a:pt x="73" y="320"/>
                  <a:pt x="76" y="324"/>
                  <a:pt x="80" y="324"/>
                </a:cubicBezTo>
                <a:cubicBezTo>
                  <a:pt x="399" y="324"/>
                  <a:pt x="399" y="324"/>
                  <a:pt x="399" y="324"/>
                </a:cubicBezTo>
                <a:cubicBezTo>
                  <a:pt x="403" y="324"/>
                  <a:pt x="406" y="320"/>
                  <a:pt x="406" y="317"/>
                </a:cubicBezTo>
                <a:cubicBezTo>
                  <a:pt x="406" y="313"/>
                  <a:pt x="403" y="310"/>
                  <a:pt x="399" y="310"/>
                </a:cubicBezTo>
                <a:close/>
                <a:moveTo>
                  <a:pt x="399" y="250"/>
                </a:moveTo>
                <a:cubicBezTo>
                  <a:pt x="80" y="250"/>
                  <a:pt x="80" y="250"/>
                  <a:pt x="80" y="250"/>
                </a:cubicBezTo>
                <a:cubicBezTo>
                  <a:pt x="76" y="250"/>
                  <a:pt x="73" y="253"/>
                  <a:pt x="73" y="257"/>
                </a:cubicBezTo>
                <a:cubicBezTo>
                  <a:pt x="73" y="261"/>
                  <a:pt x="76" y="264"/>
                  <a:pt x="80" y="264"/>
                </a:cubicBezTo>
                <a:cubicBezTo>
                  <a:pt x="399" y="264"/>
                  <a:pt x="399" y="264"/>
                  <a:pt x="399" y="264"/>
                </a:cubicBezTo>
                <a:cubicBezTo>
                  <a:pt x="403" y="264"/>
                  <a:pt x="406" y="261"/>
                  <a:pt x="406" y="257"/>
                </a:cubicBezTo>
                <a:cubicBezTo>
                  <a:pt x="406" y="253"/>
                  <a:pt x="403" y="250"/>
                  <a:pt x="399" y="250"/>
                </a:cubicBezTo>
                <a:close/>
                <a:moveTo>
                  <a:pt x="399" y="191"/>
                </a:moveTo>
                <a:cubicBezTo>
                  <a:pt x="80" y="191"/>
                  <a:pt x="80" y="191"/>
                  <a:pt x="80" y="191"/>
                </a:cubicBezTo>
                <a:cubicBezTo>
                  <a:pt x="76" y="191"/>
                  <a:pt x="73" y="194"/>
                  <a:pt x="73" y="198"/>
                </a:cubicBezTo>
                <a:cubicBezTo>
                  <a:pt x="73" y="202"/>
                  <a:pt x="76" y="205"/>
                  <a:pt x="80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403" y="205"/>
                  <a:pt x="406" y="202"/>
                  <a:pt x="406" y="198"/>
                </a:cubicBezTo>
                <a:cubicBezTo>
                  <a:pt x="406" y="194"/>
                  <a:pt x="403" y="191"/>
                  <a:pt x="399" y="191"/>
                </a:cubicBezTo>
                <a:close/>
                <a:moveTo>
                  <a:pt x="399" y="131"/>
                </a:moveTo>
                <a:cubicBezTo>
                  <a:pt x="80" y="131"/>
                  <a:pt x="80" y="131"/>
                  <a:pt x="80" y="131"/>
                </a:cubicBezTo>
                <a:cubicBezTo>
                  <a:pt x="76" y="131"/>
                  <a:pt x="73" y="134"/>
                  <a:pt x="73" y="138"/>
                </a:cubicBezTo>
                <a:cubicBezTo>
                  <a:pt x="73" y="142"/>
                  <a:pt x="76" y="145"/>
                  <a:pt x="80" y="145"/>
                </a:cubicBezTo>
                <a:cubicBezTo>
                  <a:pt x="399" y="145"/>
                  <a:pt x="399" y="145"/>
                  <a:pt x="399" y="145"/>
                </a:cubicBezTo>
                <a:cubicBezTo>
                  <a:pt x="403" y="145"/>
                  <a:pt x="406" y="142"/>
                  <a:pt x="406" y="138"/>
                </a:cubicBezTo>
                <a:cubicBezTo>
                  <a:pt x="406" y="134"/>
                  <a:pt x="403" y="131"/>
                  <a:pt x="399" y="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486" tIns="40244" rIns="80486" bIns="40244" numCol="1" anchor="t" anchorCtr="0" compatLnSpc="1">
            <a:prstTxWarp prst="textNoShape">
              <a:avLst/>
            </a:prstTxWarp>
          </a:bodyPr>
          <a:lstStyle/>
          <a:p>
            <a:endParaRPr lang="fr-FR" sz="2112">
              <a:latin typeface="Segoe UI Light" panose="020B0502040204020203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22B260E-C24B-4830-8328-77BAB8CB39D2}"/>
              </a:ext>
            </a:extLst>
          </p:cNvPr>
          <p:cNvSpPr txBox="1"/>
          <p:nvPr/>
        </p:nvSpPr>
        <p:spPr>
          <a:xfrm>
            <a:off x="4208141" y="4426244"/>
            <a:ext cx="668476" cy="1033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58" i="1">
                <a:solidFill>
                  <a:srgbClr val="57565A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Livrable de priorisation. </a:t>
            </a:r>
          </a:p>
          <a:p>
            <a:pPr algn="ctr"/>
            <a:endParaRPr lang="fr-FR" sz="758" i="1">
              <a:solidFill>
                <a:srgbClr val="57565A"/>
              </a:solidFill>
              <a:ea typeface="Segoe UI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sz="758" i="1">
                <a:solidFill>
                  <a:srgbClr val="57565A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Réunion de restitution avec le/les bureaux et votre conseiller TFE. </a:t>
            </a:r>
          </a:p>
          <a:p>
            <a:pPr algn="ctr"/>
            <a:endParaRPr lang="fr-FR" sz="650" i="1">
              <a:solidFill>
                <a:srgbClr val="57565A"/>
              </a:solidFill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9" name="Graphique 38" descr="Réunion">
            <a:extLst>
              <a:ext uri="{FF2B5EF4-FFF2-40B4-BE49-F238E27FC236}">
                <a16:creationId xmlns:a16="http://schemas.microsoft.com/office/drawing/2014/main" id="{B3676056-1BA0-4DAF-9A92-E920C908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4897" y="4154921"/>
            <a:ext cx="227482" cy="227673"/>
          </a:xfrm>
          <a:prstGeom prst="rect">
            <a:avLst/>
          </a:prstGeom>
        </p:spPr>
      </p:pic>
      <p:pic>
        <p:nvPicPr>
          <p:cNvPr id="40" name="Graphique 39" descr="Réunion">
            <a:extLst>
              <a:ext uri="{FF2B5EF4-FFF2-40B4-BE49-F238E27FC236}">
                <a16:creationId xmlns:a16="http://schemas.microsoft.com/office/drawing/2014/main" id="{D137B6C5-DEC7-4D0D-97E3-1891FBD96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0249" y="1833224"/>
            <a:ext cx="274924" cy="275155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48D67EE0-ED4E-4D66-B6F0-0AABE04C6741}"/>
              </a:ext>
            </a:extLst>
          </p:cNvPr>
          <p:cNvSpPr txBox="1"/>
          <p:nvPr/>
        </p:nvSpPr>
        <p:spPr>
          <a:xfrm>
            <a:off x="4945109" y="2153603"/>
            <a:ext cx="885206" cy="799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58" i="1">
                <a:solidFill>
                  <a:srgbClr val="57565A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Coaching interculturel sur votre pays de projection et élaboration du plan d’action. </a:t>
            </a:r>
          </a:p>
          <a:p>
            <a:pPr algn="ctr"/>
            <a:endParaRPr lang="fr-FR" sz="650" i="1">
              <a:solidFill>
                <a:srgbClr val="57565A"/>
              </a:solidFill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Freeform 145">
            <a:extLst>
              <a:ext uri="{FF2B5EF4-FFF2-40B4-BE49-F238E27FC236}">
                <a16:creationId xmlns:a16="http://schemas.microsoft.com/office/drawing/2014/main" id="{3AF1F346-8EA0-4604-8A44-B05CEB9D7E8F}"/>
              </a:ext>
            </a:extLst>
          </p:cNvPr>
          <p:cNvSpPr>
            <a:spLocks noEditPoints="1"/>
          </p:cNvSpPr>
          <p:nvPr/>
        </p:nvSpPr>
        <p:spPr bwMode="auto">
          <a:xfrm>
            <a:off x="6507936" y="4166022"/>
            <a:ext cx="131975" cy="172904"/>
          </a:xfrm>
          <a:custGeom>
            <a:avLst/>
            <a:gdLst>
              <a:gd name="T0" fmla="*/ 472 w 479"/>
              <a:gd name="T1" fmla="*/ 641 h 641"/>
              <a:gd name="T2" fmla="*/ 0 w 479"/>
              <a:gd name="T3" fmla="*/ 36 h 641"/>
              <a:gd name="T4" fmla="*/ 57 w 479"/>
              <a:gd name="T5" fmla="*/ 36 h 641"/>
              <a:gd name="T6" fmla="*/ 14 w 479"/>
              <a:gd name="T7" fmla="*/ 627 h 641"/>
              <a:gd name="T8" fmla="*/ 406 w 479"/>
              <a:gd name="T9" fmla="*/ 43 h 641"/>
              <a:gd name="T10" fmla="*/ 392 w 479"/>
              <a:gd name="T11" fmla="*/ 65 h 641"/>
              <a:gd name="T12" fmla="*/ 406 w 479"/>
              <a:gd name="T13" fmla="*/ 7 h 641"/>
              <a:gd name="T14" fmla="*/ 479 w 479"/>
              <a:gd name="T15" fmla="*/ 36 h 641"/>
              <a:gd name="T16" fmla="*/ 244 w 479"/>
              <a:gd name="T17" fmla="*/ 43 h 641"/>
              <a:gd name="T18" fmla="*/ 266 w 479"/>
              <a:gd name="T19" fmla="*/ 29 h 641"/>
              <a:gd name="T20" fmla="*/ 237 w 479"/>
              <a:gd name="T21" fmla="*/ 0 h 641"/>
              <a:gd name="T22" fmla="*/ 237 w 479"/>
              <a:gd name="T23" fmla="*/ 72 h 641"/>
              <a:gd name="T24" fmla="*/ 190 w 479"/>
              <a:gd name="T25" fmla="*/ 43 h 641"/>
              <a:gd name="T26" fmla="*/ 212 w 479"/>
              <a:gd name="T27" fmla="*/ 29 h 641"/>
              <a:gd name="T28" fmla="*/ 183 w 479"/>
              <a:gd name="T29" fmla="*/ 0 h 641"/>
              <a:gd name="T30" fmla="*/ 183 w 479"/>
              <a:gd name="T31" fmla="*/ 72 h 641"/>
              <a:gd name="T32" fmla="*/ 135 w 479"/>
              <a:gd name="T33" fmla="*/ 43 h 641"/>
              <a:gd name="T34" fmla="*/ 157 w 479"/>
              <a:gd name="T35" fmla="*/ 29 h 641"/>
              <a:gd name="T36" fmla="*/ 128 w 479"/>
              <a:gd name="T37" fmla="*/ 0 h 641"/>
              <a:gd name="T38" fmla="*/ 128 w 479"/>
              <a:gd name="T39" fmla="*/ 72 h 641"/>
              <a:gd name="T40" fmla="*/ 81 w 479"/>
              <a:gd name="T41" fmla="*/ 43 h 641"/>
              <a:gd name="T42" fmla="*/ 103 w 479"/>
              <a:gd name="T43" fmla="*/ 29 h 641"/>
              <a:gd name="T44" fmla="*/ 74 w 479"/>
              <a:gd name="T45" fmla="*/ 0 h 641"/>
              <a:gd name="T46" fmla="*/ 74 w 479"/>
              <a:gd name="T47" fmla="*/ 72 h 641"/>
              <a:gd name="T48" fmla="*/ 352 w 479"/>
              <a:gd name="T49" fmla="*/ 43 h 641"/>
              <a:gd name="T50" fmla="*/ 374 w 479"/>
              <a:gd name="T51" fmla="*/ 29 h 641"/>
              <a:gd name="T52" fmla="*/ 345 w 479"/>
              <a:gd name="T53" fmla="*/ 0 h 641"/>
              <a:gd name="T54" fmla="*/ 345 w 479"/>
              <a:gd name="T55" fmla="*/ 72 h 641"/>
              <a:gd name="T56" fmla="*/ 298 w 479"/>
              <a:gd name="T57" fmla="*/ 43 h 641"/>
              <a:gd name="T58" fmla="*/ 320 w 479"/>
              <a:gd name="T59" fmla="*/ 29 h 641"/>
              <a:gd name="T60" fmla="*/ 291 w 479"/>
              <a:gd name="T61" fmla="*/ 0 h 641"/>
              <a:gd name="T62" fmla="*/ 291 w 479"/>
              <a:gd name="T63" fmla="*/ 72 h 641"/>
              <a:gd name="T64" fmla="*/ 73 w 479"/>
              <a:gd name="T65" fmla="*/ 554 h 641"/>
              <a:gd name="T66" fmla="*/ 406 w 479"/>
              <a:gd name="T67" fmla="*/ 554 h 641"/>
              <a:gd name="T68" fmla="*/ 80 w 479"/>
              <a:gd name="T69" fmla="*/ 488 h 641"/>
              <a:gd name="T70" fmla="*/ 399 w 479"/>
              <a:gd name="T71" fmla="*/ 502 h 641"/>
              <a:gd name="T72" fmla="*/ 399 w 479"/>
              <a:gd name="T73" fmla="*/ 428 h 641"/>
              <a:gd name="T74" fmla="*/ 80 w 479"/>
              <a:gd name="T75" fmla="*/ 442 h 641"/>
              <a:gd name="T76" fmla="*/ 399 w 479"/>
              <a:gd name="T77" fmla="*/ 428 h 641"/>
              <a:gd name="T78" fmla="*/ 73 w 479"/>
              <a:gd name="T79" fmla="*/ 376 h 641"/>
              <a:gd name="T80" fmla="*/ 406 w 479"/>
              <a:gd name="T81" fmla="*/ 376 h 641"/>
              <a:gd name="T82" fmla="*/ 80 w 479"/>
              <a:gd name="T83" fmla="*/ 310 h 641"/>
              <a:gd name="T84" fmla="*/ 399 w 479"/>
              <a:gd name="T85" fmla="*/ 324 h 641"/>
              <a:gd name="T86" fmla="*/ 399 w 479"/>
              <a:gd name="T87" fmla="*/ 250 h 641"/>
              <a:gd name="T88" fmla="*/ 80 w 479"/>
              <a:gd name="T89" fmla="*/ 264 h 641"/>
              <a:gd name="T90" fmla="*/ 399 w 479"/>
              <a:gd name="T91" fmla="*/ 250 h 641"/>
              <a:gd name="T92" fmla="*/ 73 w 479"/>
              <a:gd name="T93" fmla="*/ 198 h 641"/>
              <a:gd name="T94" fmla="*/ 406 w 479"/>
              <a:gd name="T95" fmla="*/ 198 h 641"/>
              <a:gd name="T96" fmla="*/ 80 w 479"/>
              <a:gd name="T97" fmla="*/ 131 h 641"/>
              <a:gd name="T98" fmla="*/ 399 w 479"/>
              <a:gd name="T99" fmla="*/ 145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9" h="641">
                <a:moveTo>
                  <a:pt x="479" y="36"/>
                </a:moveTo>
                <a:cubicBezTo>
                  <a:pt x="479" y="634"/>
                  <a:pt x="479" y="634"/>
                  <a:pt x="479" y="634"/>
                </a:cubicBezTo>
                <a:cubicBezTo>
                  <a:pt x="479" y="638"/>
                  <a:pt x="476" y="641"/>
                  <a:pt x="472" y="641"/>
                </a:cubicBezTo>
                <a:cubicBezTo>
                  <a:pt x="7" y="641"/>
                  <a:pt x="7" y="641"/>
                  <a:pt x="7" y="641"/>
                </a:cubicBezTo>
                <a:cubicBezTo>
                  <a:pt x="3" y="641"/>
                  <a:pt x="0" y="638"/>
                  <a:pt x="0" y="63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2"/>
                  <a:pt x="3" y="29"/>
                  <a:pt x="7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7" y="32"/>
                  <a:pt x="57" y="36"/>
                </a:cubicBezTo>
                <a:cubicBezTo>
                  <a:pt x="57" y="40"/>
                  <a:pt x="54" y="43"/>
                  <a:pt x="5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627"/>
                  <a:pt x="14" y="627"/>
                  <a:pt x="14" y="627"/>
                </a:cubicBezTo>
                <a:cubicBezTo>
                  <a:pt x="465" y="627"/>
                  <a:pt x="465" y="627"/>
                  <a:pt x="465" y="627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6" y="69"/>
                  <a:pt x="403" y="72"/>
                  <a:pt x="399" y="72"/>
                </a:cubicBezTo>
                <a:cubicBezTo>
                  <a:pt x="395" y="72"/>
                  <a:pt x="392" y="69"/>
                  <a:pt x="392" y="65"/>
                </a:cubicBezTo>
                <a:cubicBezTo>
                  <a:pt x="392" y="7"/>
                  <a:pt x="392" y="7"/>
                  <a:pt x="392" y="7"/>
                </a:cubicBezTo>
                <a:cubicBezTo>
                  <a:pt x="392" y="3"/>
                  <a:pt x="395" y="0"/>
                  <a:pt x="399" y="0"/>
                </a:cubicBezTo>
                <a:cubicBezTo>
                  <a:pt x="403" y="0"/>
                  <a:pt x="406" y="3"/>
                  <a:pt x="406" y="7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72" y="29"/>
                  <a:pt x="472" y="29"/>
                  <a:pt x="472" y="29"/>
                </a:cubicBezTo>
                <a:cubicBezTo>
                  <a:pt x="476" y="29"/>
                  <a:pt x="479" y="32"/>
                  <a:pt x="479" y="36"/>
                </a:cubicBezTo>
                <a:close/>
                <a:moveTo>
                  <a:pt x="237" y="72"/>
                </a:moveTo>
                <a:cubicBezTo>
                  <a:pt x="241" y="72"/>
                  <a:pt x="244" y="69"/>
                  <a:pt x="244" y="65"/>
                </a:cubicBezTo>
                <a:cubicBezTo>
                  <a:pt x="244" y="43"/>
                  <a:pt x="244" y="43"/>
                  <a:pt x="244" y="43"/>
                </a:cubicBezTo>
                <a:cubicBezTo>
                  <a:pt x="266" y="43"/>
                  <a:pt x="266" y="43"/>
                  <a:pt x="266" y="43"/>
                </a:cubicBezTo>
                <a:cubicBezTo>
                  <a:pt x="269" y="43"/>
                  <a:pt x="273" y="40"/>
                  <a:pt x="273" y="36"/>
                </a:cubicBezTo>
                <a:cubicBezTo>
                  <a:pt x="273" y="32"/>
                  <a:pt x="269" y="29"/>
                  <a:pt x="266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3"/>
                  <a:pt x="241" y="0"/>
                  <a:pt x="237" y="0"/>
                </a:cubicBezTo>
                <a:cubicBezTo>
                  <a:pt x="233" y="0"/>
                  <a:pt x="230" y="3"/>
                  <a:pt x="230" y="7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9"/>
                  <a:pt x="233" y="72"/>
                  <a:pt x="237" y="72"/>
                </a:cubicBezTo>
                <a:close/>
                <a:moveTo>
                  <a:pt x="183" y="72"/>
                </a:moveTo>
                <a:cubicBezTo>
                  <a:pt x="186" y="72"/>
                  <a:pt x="190" y="69"/>
                  <a:pt x="190" y="65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5" y="43"/>
                  <a:pt x="219" y="40"/>
                  <a:pt x="219" y="36"/>
                </a:cubicBezTo>
                <a:cubicBezTo>
                  <a:pt x="219" y="32"/>
                  <a:pt x="215" y="29"/>
                  <a:pt x="212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3"/>
                  <a:pt x="186" y="0"/>
                  <a:pt x="183" y="0"/>
                </a:cubicBezTo>
                <a:cubicBezTo>
                  <a:pt x="179" y="0"/>
                  <a:pt x="176" y="3"/>
                  <a:pt x="176" y="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6" y="69"/>
                  <a:pt x="179" y="72"/>
                  <a:pt x="183" y="72"/>
                </a:cubicBezTo>
                <a:close/>
                <a:moveTo>
                  <a:pt x="128" y="72"/>
                </a:moveTo>
                <a:cubicBezTo>
                  <a:pt x="132" y="72"/>
                  <a:pt x="135" y="69"/>
                  <a:pt x="135" y="65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1" y="43"/>
                  <a:pt x="164" y="40"/>
                  <a:pt x="164" y="36"/>
                </a:cubicBezTo>
                <a:cubicBezTo>
                  <a:pt x="164" y="32"/>
                  <a:pt x="161" y="29"/>
                  <a:pt x="157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3"/>
                  <a:pt x="132" y="0"/>
                  <a:pt x="128" y="0"/>
                </a:cubicBezTo>
                <a:cubicBezTo>
                  <a:pt x="125" y="0"/>
                  <a:pt x="121" y="3"/>
                  <a:pt x="121" y="7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9"/>
                  <a:pt x="125" y="72"/>
                  <a:pt x="128" y="72"/>
                </a:cubicBezTo>
                <a:close/>
                <a:moveTo>
                  <a:pt x="74" y="72"/>
                </a:moveTo>
                <a:cubicBezTo>
                  <a:pt x="78" y="72"/>
                  <a:pt x="81" y="69"/>
                  <a:pt x="81" y="65"/>
                </a:cubicBezTo>
                <a:cubicBezTo>
                  <a:pt x="81" y="43"/>
                  <a:pt x="81" y="43"/>
                  <a:pt x="81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3"/>
                  <a:pt x="110" y="40"/>
                  <a:pt x="110" y="36"/>
                </a:cubicBezTo>
                <a:cubicBezTo>
                  <a:pt x="110" y="32"/>
                  <a:pt x="107" y="29"/>
                  <a:pt x="103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8" y="0"/>
                  <a:pt x="74" y="0"/>
                </a:cubicBezTo>
                <a:cubicBezTo>
                  <a:pt x="71" y="0"/>
                  <a:pt x="67" y="3"/>
                  <a:pt x="67" y="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9"/>
                  <a:pt x="71" y="72"/>
                  <a:pt x="74" y="72"/>
                </a:cubicBezTo>
                <a:close/>
                <a:moveTo>
                  <a:pt x="345" y="72"/>
                </a:moveTo>
                <a:cubicBezTo>
                  <a:pt x="349" y="72"/>
                  <a:pt x="352" y="69"/>
                  <a:pt x="352" y="65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74" y="43"/>
                  <a:pt x="374" y="43"/>
                  <a:pt x="374" y="43"/>
                </a:cubicBezTo>
                <a:cubicBezTo>
                  <a:pt x="378" y="43"/>
                  <a:pt x="381" y="40"/>
                  <a:pt x="381" y="36"/>
                </a:cubicBezTo>
                <a:cubicBezTo>
                  <a:pt x="381" y="32"/>
                  <a:pt x="378" y="29"/>
                  <a:pt x="374" y="29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52" y="7"/>
                  <a:pt x="352" y="7"/>
                  <a:pt x="352" y="7"/>
                </a:cubicBezTo>
                <a:cubicBezTo>
                  <a:pt x="352" y="3"/>
                  <a:pt x="349" y="0"/>
                  <a:pt x="345" y="0"/>
                </a:cubicBezTo>
                <a:cubicBezTo>
                  <a:pt x="341" y="0"/>
                  <a:pt x="338" y="3"/>
                  <a:pt x="338" y="7"/>
                </a:cubicBezTo>
                <a:cubicBezTo>
                  <a:pt x="338" y="65"/>
                  <a:pt x="338" y="65"/>
                  <a:pt x="338" y="65"/>
                </a:cubicBezTo>
                <a:cubicBezTo>
                  <a:pt x="338" y="69"/>
                  <a:pt x="341" y="72"/>
                  <a:pt x="345" y="72"/>
                </a:cubicBezTo>
                <a:close/>
                <a:moveTo>
                  <a:pt x="291" y="72"/>
                </a:moveTo>
                <a:cubicBezTo>
                  <a:pt x="295" y="72"/>
                  <a:pt x="298" y="69"/>
                  <a:pt x="298" y="65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24" y="43"/>
                  <a:pt x="327" y="40"/>
                  <a:pt x="327" y="36"/>
                </a:cubicBezTo>
                <a:cubicBezTo>
                  <a:pt x="327" y="32"/>
                  <a:pt x="324" y="29"/>
                  <a:pt x="320" y="29"/>
                </a:cubicBezTo>
                <a:cubicBezTo>
                  <a:pt x="298" y="29"/>
                  <a:pt x="298" y="29"/>
                  <a:pt x="298" y="29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3"/>
                  <a:pt x="295" y="0"/>
                  <a:pt x="291" y="0"/>
                </a:cubicBezTo>
                <a:cubicBezTo>
                  <a:pt x="287" y="0"/>
                  <a:pt x="284" y="3"/>
                  <a:pt x="284" y="7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4" y="69"/>
                  <a:pt x="287" y="72"/>
                  <a:pt x="291" y="72"/>
                </a:cubicBezTo>
                <a:close/>
                <a:moveTo>
                  <a:pt x="399" y="547"/>
                </a:moveTo>
                <a:cubicBezTo>
                  <a:pt x="80" y="547"/>
                  <a:pt x="80" y="547"/>
                  <a:pt x="80" y="547"/>
                </a:cubicBezTo>
                <a:cubicBezTo>
                  <a:pt x="76" y="547"/>
                  <a:pt x="73" y="550"/>
                  <a:pt x="73" y="554"/>
                </a:cubicBezTo>
                <a:cubicBezTo>
                  <a:pt x="73" y="558"/>
                  <a:pt x="76" y="561"/>
                  <a:pt x="80" y="561"/>
                </a:cubicBezTo>
                <a:cubicBezTo>
                  <a:pt x="399" y="561"/>
                  <a:pt x="399" y="561"/>
                  <a:pt x="399" y="561"/>
                </a:cubicBezTo>
                <a:cubicBezTo>
                  <a:pt x="403" y="561"/>
                  <a:pt x="406" y="558"/>
                  <a:pt x="406" y="554"/>
                </a:cubicBezTo>
                <a:cubicBezTo>
                  <a:pt x="406" y="550"/>
                  <a:pt x="403" y="547"/>
                  <a:pt x="399" y="547"/>
                </a:cubicBezTo>
                <a:close/>
                <a:moveTo>
                  <a:pt x="399" y="488"/>
                </a:moveTo>
                <a:cubicBezTo>
                  <a:pt x="80" y="488"/>
                  <a:pt x="80" y="488"/>
                  <a:pt x="80" y="488"/>
                </a:cubicBezTo>
                <a:cubicBezTo>
                  <a:pt x="76" y="488"/>
                  <a:pt x="73" y="491"/>
                  <a:pt x="73" y="495"/>
                </a:cubicBezTo>
                <a:cubicBezTo>
                  <a:pt x="73" y="499"/>
                  <a:pt x="76" y="502"/>
                  <a:pt x="80" y="502"/>
                </a:cubicBezTo>
                <a:cubicBezTo>
                  <a:pt x="399" y="502"/>
                  <a:pt x="399" y="502"/>
                  <a:pt x="399" y="502"/>
                </a:cubicBezTo>
                <a:cubicBezTo>
                  <a:pt x="403" y="502"/>
                  <a:pt x="406" y="499"/>
                  <a:pt x="406" y="495"/>
                </a:cubicBezTo>
                <a:cubicBezTo>
                  <a:pt x="406" y="491"/>
                  <a:pt x="403" y="488"/>
                  <a:pt x="399" y="488"/>
                </a:cubicBezTo>
                <a:close/>
                <a:moveTo>
                  <a:pt x="399" y="428"/>
                </a:moveTo>
                <a:cubicBezTo>
                  <a:pt x="80" y="428"/>
                  <a:pt x="80" y="428"/>
                  <a:pt x="80" y="428"/>
                </a:cubicBezTo>
                <a:cubicBezTo>
                  <a:pt x="76" y="428"/>
                  <a:pt x="73" y="431"/>
                  <a:pt x="73" y="435"/>
                </a:cubicBezTo>
                <a:cubicBezTo>
                  <a:pt x="73" y="439"/>
                  <a:pt x="76" y="442"/>
                  <a:pt x="80" y="442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403" y="442"/>
                  <a:pt x="406" y="439"/>
                  <a:pt x="406" y="435"/>
                </a:cubicBezTo>
                <a:cubicBezTo>
                  <a:pt x="406" y="431"/>
                  <a:pt x="403" y="428"/>
                  <a:pt x="399" y="428"/>
                </a:cubicBezTo>
                <a:close/>
                <a:moveTo>
                  <a:pt x="399" y="369"/>
                </a:moveTo>
                <a:cubicBezTo>
                  <a:pt x="80" y="369"/>
                  <a:pt x="80" y="369"/>
                  <a:pt x="80" y="369"/>
                </a:cubicBezTo>
                <a:cubicBezTo>
                  <a:pt x="76" y="369"/>
                  <a:pt x="73" y="372"/>
                  <a:pt x="73" y="376"/>
                </a:cubicBezTo>
                <a:cubicBezTo>
                  <a:pt x="73" y="380"/>
                  <a:pt x="76" y="383"/>
                  <a:pt x="80" y="383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3" y="383"/>
                  <a:pt x="406" y="380"/>
                  <a:pt x="406" y="376"/>
                </a:cubicBezTo>
                <a:cubicBezTo>
                  <a:pt x="406" y="372"/>
                  <a:pt x="403" y="369"/>
                  <a:pt x="399" y="369"/>
                </a:cubicBezTo>
                <a:close/>
                <a:moveTo>
                  <a:pt x="399" y="310"/>
                </a:moveTo>
                <a:cubicBezTo>
                  <a:pt x="80" y="310"/>
                  <a:pt x="80" y="310"/>
                  <a:pt x="80" y="310"/>
                </a:cubicBezTo>
                <a:cubicBezTo>
                  <a:pt x="76" y="310"/>
                  <a:pt x="73" y="313"/>
                  <a:pt x="73" y="317"/>
                </a:cubicBezTo>
                <a:cubicBezTo>
                  <a:pt x="73" y="320"/>
                  <a:pt x="76" y="324"/>
                  <a:pt x="80" y="324"/>
                </a:cubicBezTo>
                <a:cubicBezTo>
                  <a:pt x="399" y="324"/>
                  <a:pt x="399" y="324"/>
                  <a:pt x="399" y="324"/>
                </a:cubicBezTo>
                <a:cubicBezTo>
                  <a:pt x="403" y="324"/>
                  <a:pt x="406" y="320"/>
                  <a:pt x="406" y="317"/>
                </a:cubicBezTo>
                <a:cubicBezTo>
                  <a:pt x="406" y="313"/>
                  <a:pt x="403" y="310"/>
                  <a:pt x="399" y="310"/>
                </a:cubicBezTo>
                <a:close/>
                <a:moveTo>
                  <a:pt x="399" y="250"/>
                </a:moveTo>
                <a:cubicBezTo>
                  <a:pt x="80" y="250"/>
                  <a:pt x="80" y="250"/>
                  <a:pt x="80" y="250"/>
                </a:cubicBezTo>
                <a:cubicBezTo>
                  <a:pt x="76" y="250"/>
                  <a:pt x="73" y="253"/>
                  <a:pt x="73" y="257"/>
                </a:cubicBezTo>
                <a:cubicBezTo>
                  <a:pt x="73" y="261"/>
                  <a:pt x="76" y="264"/>
                  <a:pt x="80" y="264"/>
                </a:cubicBezTo>
                <a:cubicBezTo>
                  <a:pt x="399" y="264"/>
                  <a:pt x="399" y="264"/>
                  <a:pt x="399" y="264"/>
                </a:cubicBezTo>
                <a:cubicBezTo>
                  <a:pt x="403" y="264"/>
                  <a:pt x="406" y="261"/>
                  <a:pt x="406" y="257"/>
                </a:cubicBezTo>
                <a:cubicBezTo>
                  <a:pt x="406" y="253"/>
                  <a:pt x="403" y="250"/>
                  <a:pt x="399" y="250"/>
                </a:cubicBezTo>
                <a:close/>
                <a:moveTo>
                  <a:pt x="399" y="191"/>
                </a:moveTo>
                <a:cubicBezTo>
                  <a:pt x="80" y="191"/>
                  <a:pt x="80" y="191"/>
                  <a:pt x="80" y="191"/>
                </a:cubicBezTo>
                <a:cubicBezTo>
                  <a:pt x="76" y="191"/>
                  <a:pt x="73" y="194"/>
                  <a:pt x="73" y="198"/>
                </a:cubicBezTo>
                <a:cubicBezTo>
                  <a:pt x="73" y="202"/>
                  <a:pt x="76" y="205"/>
                  <a:pt x="80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403" y="205"/>
                  <a:pt x="406" y="202"/>
                  <a:pt x="406" y="198"/>
                </a:cubicBezTo>
                <a:cubicBezTo>
                  <a:pt x="406" y="194"/>
                  <a:pt x="403" y="191"/>
                  <a:pt x="399" y="191"/>
                </a:cubicBezTo>
                <a:close/>
                <a:moveTo>
                  <a:pt x="399" y="131"/>
                </a:moveTo>
                <a:cubicBezTo>
                  <a:pt x="80" y="131"/>
                  <a:pt x="80" y="131"/>
                  <a:pt x="80" y="131"/>
                </a:cubicBezTo>
                <a:cubicBezTo>
                  <a:pt x="76" y="131"/>
                  <a:pt x="73" y="134"/>
                  <a:pt x="73" y="138"/>
                </a:cubicBezTo>
                <a:cubicBezTo>
                  <a:pt x="73" y="142"/>
                  <a:pt x="76" y="145"/>
                  <a:pt x="80" y="145"/>
                </a:cubicBezTo>
                <a:cubicBezTo>
                  <a:pt x="399" y="145"/>
                  <a:pt x="399" y="145"/>
                  <a:pt x="399" y="145"/>
                </a:cubicBezTo>
                <a:cubicBezTo>
                  <a:pt x="403" y="145"/>
                  <a:pt x="406" y="142"/>
                  <a:pt x="406" y="138"/>
                </a:cubicBezTo>
                <a:cubicBezTo>
                  <a:pt x="406" y="134"/>
                  <a:pt x="403" y="131"/>
                  <a:pt x="399" y="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486" tIns="40244" rIns="80486" bIns="40244" numCol="1" anchor="t" anchorCtr="0" compatLnSpc="1">
            <a:prstTxWarp prst="textNoShape">
              <a:avLst/>
            </a:prstTxWarp>
          </a:bodyPr>
          <a:lstStyle/>
          <a:p>
            <a:endParaRPr lang="fr-FR" sz="2112">
              <a:latin typeface="Segoe UI Light" panose="020B0502040204020203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8D0227A-D3F2-494B-B7A7-58C958952016}"/>
              </a:ext>
            </a:extLst>
          </p:cNvPr>
          <p:cNvSpPr txBox="1"/>
          <p:nvPr/>
        </p:nvSpPr>
        <p:spPr>
          <a:xfrm>
            <a:off x="6087711" y="4432379"/>
            <a:ext cx="668476" cy="1383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58" i="1">
                <a:solidFill>
                  <a:srgbClr val="57565A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Points réguliers avec votre conseiller TFE et le bureau BF tout au long du TSO et en amont et aval de votre mission. </a:t>
            </a:r>
          </a:p>
          <a:p>
            <a:pPr algn="ctr"/>
            <a:r>
              <a:rPr lang="fr-FR" sz="758" i="1">
                <a:solidFill>
                  <a:srgbClr val="57565A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Livrables TSO + MPI.</a:t>
            </a:r>
          </a:p>
          <a:p>
            <a:pPr algn="ctr"/>
            <a:endParaRPr lang="fr-FR" sz="650" i="1">
              <a:solidFill>
                <a:srgbClr val="57565A"/>
              </a:solidFill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8" name="Graphique 47" descr="Réunion">
            <a:extLst>
              <a:ext uri="{FF2B5EF4-FFF2-40B4-BE49-F238E27FC236}">
                <a16:creationId xmlns:a16="http://schemas.microsoft.com/office/drawing/2014/main" id="{4E5374E6-F1B7-46E1-B963-3FB495FBC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4466" y="4143242"/>
            <a:ext cx="227482" cy="227673"/>
          </a:xfrm>
          <a:prstGeom prst="rect">
            <a:avLst/>
          </a:prstGeom>
        </p:spPr>
      </p:pic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95D81282-CDD4-4E13-99CE-125E8433DB96}"/>
              </a:ext>
            </a:extLst>
          </p:cNvPr>
          <p:cNvSpPr/>
          <p:nvPr/>
        </p:nvSpPr>
        <p:spPr>
          <a:xfrm>
            <a:off x="1010722" y="5744618"/>
            <a:ext cx="3865895" cy="242687"/>
          </a:xfrm>
          <a:prstGeom prst="homePlate">
            <a:avLst>
              <a:gd name="adj" fmla="val 20970"/>
            </a:avLst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rgbClr val="1C3582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9000" tIns="39000" rIns="39000" bIns="39000" anchor="ctr">
            <a:noAutofit/>
          </a:bodyPr>
          <a:lstStyle/>
          <a:p>
            <a:pPr algn="ctr"/>
            <a:r>
              <a:rPr lang="fr-FR" sz="867" kern="0">
                <a:cs typeface="Segoe UI Light" panose="020B0502040204020203" pitchFamily="34" charset="0"/>
              </a:rPr>
              <a:t>Séquences coordonnées par votre conseiller TFE, en lien avec les bureaux</a:t>
            </a:r>
          </a:p>
        </p:txBody>
      </p:sp>
      <p:sp>
        <p:nvSpPr>
          <p:cNvPr id="30" name="Flèche : pentagone 29">
            <a:extLst>
              <a:ext uri="{FF2B5EF4-FFF2-40B4-BE49-F238E27FC236}">
                <a16:creationId xmlns:a16="http://schemas.microsoft.com/office/drawing/2014/main" id="{0F896A4A-E0ED-4EF0-B56F-117B85CC8CB5}"/>
              </a:ext>
            </a:extLst>
          </p:cNvPr>
          <p:cNvSpPr/>
          <p:nvPr/>
        </p:nvSpPr>
        <p:spPr>
          <a:xfrm>
            <a:off x="5045536" y="5744618"/>
            <a:ext cx="3865895" cy="242687"/>
          </a:xfrm>
          <a:prstGeom prst="homePlate">
            <a:avLst>
              <a:gd name="adj" fmla="val 20970"/>
            </a:avLst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rgbClr val="1C3582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9000" tIns="39000" rIns="39000" bIns="39000" anchor="ctr">
            <a:noAutofit/>
          </a:bodyPr>
          <a:lstStyle/>
          <a:p>
            <a:pPr algn="ctr"/>
            <a:r>
              <a:rPr lang="fr-FR" sz="867" kern="0">
                <a:cs typeface="Segoe UI Light" panose="020B0502040204020203" pitchFamily="34" charset="0"/>
              </a:rPr>
              <a:t>Séquences assurées par les bureaux, en lien avec votre conseiller TFE</a:t>
            </a:r>
          </a:p>
        </p:txBody>
      </p:sp>
    </p:spTree>
    <p:extLst>
      <p:ext uri="{BB962C8B-B14F-4D97-AF65-F5344CB8AC3E}">
        <p14:creationId xmlns:p14="http://schemas.microsoft.com/office/powerpoint/2010/main" val="304915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E1748D2-FE83-40FA-9D07-E0B36EFE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1" y="971570"/>
            <a:ext cx="7229120" cy="270074"/>
          </a:xfrm>
        </p:spPr>
        <p:txBody>
          <a:bodyPr/>
          <a:lstStyle/>
          <a:p>
            <a:r>
              <a:rPr lang="fr-FR">
                <a:latin typeface="Futura LT" panose="02000503000000000000" pitchFamily="2" charset="0"/>
              </a:rPr>
              <a:t>TARIF PAR ENTREPRISE 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B7F971AB-2BB1-4BAC-B9E7-65FDBBCFA441}"/>
              </a:ext>
            </a:extLst>
          </p:cNvPr>
          <p:cNvSpPr txBox="1">
            <a:spLocks/>
          </p:cNvSpPr>
          <p:nvPr/>
        </p:nvSpPr>
        <p:spPr>
          <a:xfrm>
            <a:off x="9280149" y="5987305"/>
            <a:ext cx="273000" cy="916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5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5249FB3-2D92-4B86-AF9E-9917563CAFD2}" type="slidenum">
              <a:rPr lang="fr-FR" sz="596"/>
              <a:pPr algn="r"/>
              <a:t>19</a:t>
            </a:fld>
            <a:endParaRPr lang="fr-FR" sz="5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4002E6-C580-4F6D-B4C3-A5F9C043CDB4}"/>
              </a:ext>
            </a:extLst>
          </p:cNvPr>
          <p:cNvSpPr/>
          <p:nvPr/>
        </p:nvSpPr>
        <p:spPr>
          <a:xfrm>
            <a:off x="8071149" y="803186"/>
            <a:ext cx="1482000" cy="150041"/>
          </a:xfrm>
          <a:prstGeom prst="rect">
            <a:avLst/>
          </a:prstGeom>
          <a:solidFill>
            <a:srgbClr val="26358C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97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A175A5-3486-4B59-A284-573FE1805BDE}"/>
              </a:ext>
            </a:extLst>
          </p:cNvPr>
          <p:cNvSpPr/>
          <p:nvPr/>
        </p:nvSpPr>
        <p:spPr>
          <a:xfrm>
            <a:off x="313100" y="4422080"/>
            <a:ext cx="9136859" cy="15388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lIns="0" tIns="0" rIns="0" bIns="0" anchor="t">
            <a:spAutoFit/>
          </a:bodyPr>
          <a:lstStyle/>
          <a:p>
            <a:pPr marL="361950" lvl="1" indent="-180975" algn="just">
              <a:defRPr/>
            </a:pPr>
            <a:endParaRPr lang="fr-FR" sz="1000" b="1" i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80975" algn="just">
              <a:defRPr/>
            </a:pPr>
            <a:r>
              <a:rPr lang="fr-FR" sz="1000" b="1" i="1" u="sng">
                <a:latin typeface="Arial" panose="020B0604020202020204" pitchFamily="34" charset="0"/>
                <a:cs typeface="Arial" panose="020B0604020202020204" pitchFamily="34" charset="0"/>
              </a:rPr>
              <a:t>Aides mobilisables  </a:t>
            </a:r>
            <a:r>
              <a:rPr lang="fr-FR" sz="1000" b="1" i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0975" lvl="1" algn="just">
              <a:defRPr/>
            </a:pPr>
            <a:endParaRPr lang="fr-FR" sz="10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>
              <a:defRPr/>
            </a:pPr>
            <a:r>
              <a:rPr lang="fr-FR" sz="1000" b="1" i="1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 sz="1000" b="1" i="1">
                <a:latin typeface="Arial"/>
                <a:cs typeface="Arial"/>
              </a:rPr>
              <a:t>Convention ministère Chargé des Outre-Mer / Business France : </a:t>
            </a:r>
            <a:r>
              <a:rPr lang="fr-FR" sz="1000" i="1">
                <a:latin typeface="Arial"/>
                <a:cs typeface="Arial"/>
              </a:rPr>
              <a:t>75 % du montant HT directement déduit  sur le bon de commande </a:t>
            </a:r>
            <a:br>
              <a:rPr lang="fr-FR" sz="10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b="1" i="1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 sz="1000" b="1" i="1" err="1">
                <a:latin typeface="Arial"/>
                <a:cs typeface="Arial"/>
                <a:sym typeface="Wingdings" panose="05000000000000000000" pitchFamily="2" charset="2"/>
              </a:rPr>
              <a:t>Prim’export</a:t>
            </a:r>
            <a:r>
              <a:rPr lang="fr-FR" sz="1000" b="1" i="1">
                <a:latin typeface="Arial"/>
                <a:cs typeface="Arial"/>
                <a:sym typeface="Wingdings" panose="05000000000000000000" pitchFamily="2" charset="2"/>
              </a:rPr>
              <a:t> Région Réunion – </a:t>
            </a:r>
            <a:r>
              <a:rPr lang="fr-FR" sz="1000" i="1">
                <a:latin typeface="Arial"/>
                <a:cs typeface="Arial"/>
                <a:sym typeface="Wingdings" panose="05000000000000000000" pitchFamily="2" charset="2"/>
              </a:rPr>
              <a:t>jusqu’à </a:t>
            </a:r>
            <a:r>
              <a:rPr lang="fr-FR" sz="1000" i="1" err="1">
                <a:latin typeface="Arial"/>
                <a:cs typeface="Arial"/>
                <a:sym typeface="Wingdings" panose="05000000000000000000" pitchFamily="2" charset="2"/>
              </a:rPr>
              <a:t>xxxx</a:t>
            </a:r>
            <a:r>
              <a:rPr lang="fr-FR" sz="1000" i="1">
                <a:latin typeface="Arial"/>
                <a:cs typeface="Arial"/>
                <a:sym typeface="Wingdings" panose="05000000000000000000" pitchFamily="2" charset="2"/>
              </a:rPr>
              <a:t> € - remboursement sur facture</a:t>
            </a:r>
            <a:endParaRPr lang="fr-FR" sz="1000" i="1">
              <a:latin typeface="Arial"/>
              <a:cs typeface="Arial"/>
            </a:endParaRPr>
          </a:p>
          <a:p>
            <a:pPr lvl="1" indent="-190500" algn="just">
              <a:defRPr/>
            </a:pPr>
            <a:endParaRPr lang="fr-FR" sz="10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90500" algn="just">
              <a:defRPr/>
            </a:pPr>
            <a:r>
              <a:rPr lang="fr-FR" sz="1000" i="1">
                <a:latin typeface="Arial" panose="020B0604020202020204" pitchFamily="34" charset="0"/>
                <a:cs typeface="Arial" panose="020B0604020202020204" pitchFamily="34" charset="0"/>
              </a:rPr>
              <a:t>Aides cumulables &amp; soumises au régime de minimis!  ​</a:t>
            </a:r>
          </a:p>
          <a:p>
            <a:pPr lvl="1" indent="-190500" algn="just">
              <a:defRPr/>
            </a:pPr>
            <a:endParaRPr lang="fr-FR" sz="1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90500" algn="just">
              <a:defRPr/>
            </a:pPr>
            <a:r>
              <a:rPr lang="fr-FR" sz="1000" i="1">
                <a:latin typeface="Arial" panose="020B0604020202020204" pitchFamily="34" charset="0"/>
                <a:cs typeface="Arial" panose="020B0604020202020204" pitchFamily="34" charset="0"/>
              </a:rPr>
              <a:t>Pour + d’information prenez contact avec votre conseiller Team France Export à la Réunion ou à Mayotte,</a:t>
            </a:r>
          </a:p>
          <a:p>
            <a:pPr algn="just">
              <a:defRPr/>
            </a:pPr>
            <a:endParaRPr lang="fr-FR" sz="1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E62E7F-46BD-423B-BA54-387DF58AC1E3}"/>
              </a:ext>
            </a:extLst>
          </p:cNvPr>
          <p:cNvSpPr/>
          <p:nvPr/>
        </p:nvSpPr>
        <p:spPr>
          <a:xfrm>
            <a:off x="282909" y="1543111"/>
            <a:ext cx="9056836" cy="183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 algn="just"/>
            <a:r>
              <a:rPr lang="fr-FR" sz="1192" b="1">
                <a:latin typeface="Arial" panose="020B0604020202020204" pitchFamily="34" charset="0"/>
                <a:cs typeface="Arial" panose="020B0604020202020204" pitchFamily="34" charset="0"/>
              </a:rPr>
              <a:t>Prix indicatif, sous réserve de la participation de 5 entreprises minimum des Outre-Mer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D79F838-4ECD-DEC4-93E4-E5471C471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25986"/>
              </p:ext>
            </p:extLst>
          </p:nvPr>
        </p:nvGraphicFramePr>
        <p:xfrm>
          <a:off x="313101" y="2051696"/>
          <a:ext cx="9136859" cy="2036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620">
                  <a:extLst>
                    <a:ext uri="{9D8B030D-6E8A-4147-A177-3AD203B41FA5}">
                      <a16:colId xmlns:a16="http://schemas.microsoft.com/office/drawing/2014/main" val="1422065283"/>
                    </a:ext>
                  </a:extLst>
                </a:gridCol>
                <a:gridCol w="4390190">
                  <a:extLst>
                    <a:ext uri="{9D8B030D-6E8A-4147-A177-3AD203B41FA5}">
                      <a16:colId xmlns:a16="http://schemas.microsoft.com/office/drawing/2014/main" val="415338502"/>
                    </a:ext>
                  </a:extLst>
                </a:gridCol>
                <a:gridCol w="1385785">
                  <a:extLst>
                    <a:ext uri="{9D8B030D-6E8A-4147-A177-3AD203B41FA5}">
                      <a16:colId xmlns:a16="http://schemas.microsoft.com/office/drawing/2014/main" val="272371351"/>
                    </a:ext>
                  </a:extLst>
                </a:gridCol>
                <a:gridCol w="2542264">
                  <a:extLst>
                    <a:ext uri="{9D8B030D-6E8A-4147-A177-3AD203B41FA5}">
                      <a16:colId xmlns:a16="http://schemas.microsoft.com/office/drawing/2014/main" val="677081116"/>
                    </a:ext>
                  </a:extLst>
                </a:gridCol>
              </a:tblGrid>
              <a:tr h="5367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Activité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Tarif H.T.​</a:t>
                      </a:r>
                    </a:p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Hors subvention MOM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03662"/>
                  </a:ext>
                </a:extLst>
              </a:tr>
              <a:tr h="536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Phase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Analyse &amp; Cadrage + Priorisation 3 marchés 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sur 3 mois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Option 1 pays : </a:t>
                      </a:r>
                      <a:endParaRPr lang="en-US" sz="1200" b="1" u="none" strike="noStrike">
                        <a:effectLst/>
                      </a:endParaRP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12 000 €</a:t>
                      </a:r>
                    </a:p>
                    <a:p>
                      <a:pPr algn="ctr" fontAlgn="ctr"/>
                      <a:endParaRPr lang="en-US" sz="1200" b="1" u="none" strike="noStrike">
                        <a:effectLst/>
                      </a:endParaRP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Option 2 pays :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17 250 €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reste à charge</a:t>
                      </a:r>
                    </a:p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sous réserve d’éligibilité* ​</a:t>
                      </a:r>
                    </a:p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1 pays 3 000​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€ HT</a:t>
                      </a: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Option 2 pays : 4 312,50 € HT  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91262"/>
                  </a:ext>
                </a:extLst>
              </a:tr>
              <a:tr h="451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Phase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Coaching interculturel &amp; Offensive commerciale (Test sur l'offre + Mission de prospection individuelle) 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sur 3 mois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30774"/>
                  </a:ext>
                </a:extLst>
              </a:tr>
              <a:tr h="491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Phase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Bilan &amp; plan d'actions post-programme, suivi personnalisé sur 4 mois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2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26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C25B40F5-2C0E-4DE5-6859-BDE5D463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6" y="1000214"/>
            <a:ext cx="9479567" cy="53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Visage humain, logo&#10;&#10;Description générée automatiquement">
            <a:extLst>
              <a:ext uri="{FF2B5EF4-FFF2-40B4-BE49-F238E27FC236}">
                <a16:creationId xmlns:a16="http://schemas.microsoft.com/office/drawing/2014/main" id="{E76D5342-6140-20C1-0BF9-49723D819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0" t="45475" r="7370" b="7251"/>
          <a:stretch/>
        </p:blipFill>
        <p:spPr>
          <a:xfrm>
            <a:off x="1183899" y="2984086"/>
            <a:ext cx="8331306" cy="3382690"/>
          </a:xfrm>
          <a:prstGeom prst="rect">
            <a:avLst/>
          </a:prstGeom>
        </p:spPr>
      </p:pic>
      <p:sp>
        <p:nvSpPr>
          <p:cNvPr id="12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517" y="0"/>
            <a:ext cx="2639020" cy="3400426"/>
          </a:xfrm>
          <a:prstGeom prst="flowChartDocument">
            <a:avLst/>
          </a:prstGeom>
          <a:solidFill>
            <a:srgbClr val="414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1037" y="171162"/>
            <a:ext cx="2307648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Vos </a:t>
            </a:r>
            <a:r>
              <a:rPr lang="en-US" sz="22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interlocuteurs</a:t>
            </a: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pour tout </a:t>
            </a:r>
            <a:r>
              <a:rPr lang="en-US" sz="2200" err="1">
                <a:solidFill>
                  <a:srgbClr val="FFFFFF"/>
                </a:solidFill>
                <a:latin typeface="+mj-lt"/>
              </a:rPr>
              <a:t>renseignement</a:t>
            </a: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en-US" sz="2200">
                <a:solidFill>
                  <a:srgbClr val="FFFFFF"/>
                </a:solidFill>
                <a:latin typeface="+mj-lt"/>
              </a:rPr>
              <a:t>inscription</a:t>
            </a: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761B19-2AE3-C9B7-8BFB-4A1E9216361C}"/>
              </a:ext>
            </a:extLst>
          </p:cNvPr>
          <p:cNvSpPr/>
          <p:nvPr/>
        </p:nvSpPr>
        <p:spPr>
          <a:xfrm>
            <a:off x="7852560" y="165596"/>
            <a:ext cx="1832651" cy="928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endParaRPr lang="fr-FR" sz="1000" i="1">
              <a:latin typeface="+mn-lt"/>
              <a:cs typeface="Arial" charset="0"/>
            </a:endParaRPr>
          </a:p>
        </p:txBody>
      </p:sp>
      <p:pic>
        <p:nvPicPr>
          <p:cNvPr id="14" name="Image 1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4BAF3EF-E10E-F24A-2185-EB502D4F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55" y="257772"/>
            <a:ext cx="3077638" cy="14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ED5C8C7-A735-49E9-8A9E-4706726AB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16089" r="6478" b="20456"/>
          <a:stretch/>
        </p:blipFill>
        <p:spPr>
          <a:xfrm>
            <a:off x="3794285" y="5794527"/>
            <a:ext cx="2311881" cy="53517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A4779FA-DE4F-435C-AB80-6DB5433C15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76" y="1402671"/>
            <a:ext cx="2640047" cy="167843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5840E05C-04DE-438E-810D-4B6489FDBFE3}"/>
              </a:ext>
            </a:extLst>
          </p:cNvPr>
          <p:cNvSpPr txBox="1">
            <a:spLocks/>
          </p:cNvSpPr>
          <p:nvPr/>
        </p:nvSpPr>
        <p:spPr>
          <a:xfrm>
            <a:off x="-176350" y="3902818"/>
            <a:ext cx="10258697" cy="535177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2400">
                <a:solidFill>
                  <a:srgbClr val="26358C"/>
                </a:solidFill>
                <a:latin typeface="Futura LT" panose="02000503000000000000" pitchFamily="2" charset="0"/>
                <a:cs typeface="Calibri" panose="020F0502020204030204" pitchFamily="34" charset="0"/>
              </a:rPr>
              <a:t>L’équipe pour vous faire gagner à l’international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0D740D-BD1A-4C15-AB93-0B5EB8C16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9" y="5759237"/>
            <a:ext cx="1019307" cy="6042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6F01D3-B7B9-4B99-BD66-3617B23A21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5" y="5794883"/>
            <a:ext cx="2008187" cy="5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0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Le Kenya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sp>
        <p:nvSpPr>
          <p:cNvPr id="42" name="ZoneTexte 2078">
            <a:extLst>
              <a:ext uri="{FF2B5EF4-FFF2-40B4-BE49-F238E27FC236}">
                <a16:creationId xmlns:a16="http://schemas.microsoft.com/office/drawing/2014/main" id="{9B68DE4A-EF2F-9232-DE5A-385F11FF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60" y="1187157"/>
            <a:ext cx="4762500" cy="113021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6172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303">
                <a:solidFill>
                  <a:prstClr val="black"/>
                </a:solidFill>
              </a:rPr>
              <a:t>	</a:t>
            </a:r>
            <a:endParaRPr lang="fr-FR" altLang="fr-FR" sz="1303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21797C-E646-94CB-7385-1D6A92F288A0}"/>
              </a:ext>
            </a:extLst>
          </p:cNvPr>
          <p:cNvSpPr/>
          <p:nvPr/>
        </p:nvSpPr>
        <p:spPr>
          <a:xfrm>
            <a:off x="1529669" y="1521474"/>
            <a:ext cx="262438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Stéphane PERCHENET</a:t>
            </a:r>
          </a:p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Directeur </a:t>
            </a:r>
            <a:r>
              <a:rPr lang="fr-FR" sz="1000">
                <a:solidFill>
                  <a:schemeClr val="bg1"/>
                </a:solidFill>
                <a:latin typeface="+mj-lt"/>
              </a:rPr>
              <a:t>Kenya</a:t>
            </a:r>
            <a:endParaRPr kumimoji="0" lang="fr-FR" sz="1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err="1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Stéphane.perchenet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@businessfrance.fr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F78F51-999E-9686-19A8-BB36E941E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50" y="387263"/>
            <a:ext cx="476250" cy="33337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8000EA29-DB5B-DA89-C6C2-370736FF9964}"/>
              </a:ext>
            </a:extLst>
          </p:cNvPr>
          <p:cNvGrpSpPr/>
          <p:nvPr/>
        </p:nvGrpSpPr>
        <p:grpSpPr>
          <a:xfrm>
            <a:off x="76381" y="4863817"/>
            <a:ext cx="2011149" cy="1420265"/>
            <a:chOff x="375721" y="4677099"/>
            <a:chExt cx="2011149" cy="1420265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783A0E4-C443-C2F4-E399-A135CF512A04}"/>
                </a:ext>
              </a:extLst>
            </p:cNvPr>
            <p:cNvSpPr txBox="1"/>
            <p:nvPr/>
          </p:nvSpPr>
          <p:spPr>
            <a:xfrm>
              <a:off x="375721" y="5573951"/>
              <a:ext cx="2011149" cy="52341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fontAlgn="base"/>
              <a:r>
                <a:rPr lang="fr-FR" sz="1050" b="1">
                  <a:solidFill>
                    <a:srgbClr val="000000"/>
                  </a:solidFill>
                  <a:latin typeface="Segoe UI"/>
                  <a:cs typeface="Segoe UI"/>
                </a:rPr>
                <a:t>Lucas GARCIA </a:t>
              </a:r>
              <a:endParaRPr lang="en-US" sz="1050">
                <a:solidFill>
                  <a:srgbClr val="000000"/>
                </a:solidFill>
                <a:latin typeface="Segoe UI"/>
                <a:cs typeface="Segoe UI"/>
              </a:endParaRPr>
            </a:p>
            <a:p>
              <a:pPr algn="ctr" fontAlgn="base"/>
              <a:r>
                <a:rPr lang="fr-FR" sz="850">
                  <a:solidFill>
                    <a:srgbClr val="000000"/>
                  </a:solidFill>
                  <a:latin typeface="Calibri"/>
                  <a:cs typeface="Calibri"/>
                </a:rPr>
                <a:t>Chargé de développement</a:t>
              </a:r>
              <a:r>
                <a:rPr lang="en-US" sz="850">
                  <a:solidFill>
                    <a:srgbClr val="000000"/>
                  </a:solidFill>
                  <a:latin typeface="Calibri"/>
                  <a:cs typeface="Calibri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err="1">
                  <a:solidFill>
                    <a:srgbClr val="5B9BD5"/>
                  </a:solidFill>
                  <a:latin typeface="Segoe UI" panose="020B0502040204020203" pitchFamily="34" charset="0"/>
                </a:rPr>
                <a:t>lucas.garcia</a:t>
              </a: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</a:rPr>
                <a:t>@businessfrance.fr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pic>
          <p:nvPicPr>
            <p:cNvPr id="10" name="Image 9" descr="Une image contenant habits, Visage humain, personne, Blazer&#10;&#10;Description générée automatiquement">
              <a:extLst>
                <a:ext uri="{FF2B5EF4-FFF2-40B4-BE49-F238E27FC236}">
                  <a16:creationId xmlns:a16="http://schemas.microsoft.com/office/drawing/2014/main" id="{A6228C56-8B66-66E1-20FB-B64CBE037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019" y="4677099"/>
              <a:ext cx="819231" cy="819231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120A777-93F2-AE9E-9997-7DF9EA4BA43A}"/>
              </a:ext>
            </a:extLst>
          </p:cNvPr>
          <p:cNvGrpSpPr/>
          <p:nvPr/>
        </p:nvGrpSpPr>
        <p:grpSpPr>
          <a:xfrm>
            <a:off x="3288231" y="4796691"/>
            <a:ext cx="2011149" cy="1459974"/>
            <a:chOff x="3152557" y="4637389"/>
            <a:chExt cx="2011149" cy="145997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2BE2C37-DA8D-BDEB-6523-EC711AF40DEE}"/>
                </a:ext>
              </a:extLst>
            </p:cNvPr>
            <p:cNvSpPr txBox="1"/>
            <p:nvPr/>
          </p:nvSpPr>
          <p:spPr>
            <a:xfrm>
              <a:off x="3152557" y="5573950"/>
              <a:ext cx="2011149" cy="52341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fontAlgn="base"/>
              <a:r>
                <a:rPr lang="fr-FR" sz="1050" b="1">
                  <a:solidFill>
                    <a:srgbClr val="000000"/>
                  </a:solidFill>
                  <a:latin typeface="Segoe UI"/>
                  <a:cs typeface="Segoe UI"/>
                </a:rPr>
                <a:t>Agathe ROUDOT</a:t>
              </a:r>
              <a:endParaRPr lang="en-US" sz="1050">
                <a:solidFill>
                  <a:srgbClr val="000000"/>
                </a:solidFill>
                <a:latin typeface="Segoe UI"/>
                <a:cs typeface="Segoe UI"/>
              </a:endParaRPr>
            </a:p>
            <a:p>
              <a:pPr algn="ctr" fontAlgn="base"/>
              <a:r>
                <a:rPr lang="fr-FR" sz="850">
                  <a:solidFill>
                    <a:srgbClr val="000000"/>
                  </a:solidFill>
                  <a:latin typeface="Calibri"/>
                  <a:cs typeface="Calibri"/>
                </a:rPr>
                <a:t>Chargée de développement</a:t>
              </a:r>
              <a:r>
                <a:rPr lang="en-US" sz="850">
                  <a:solidFill>
                    <a:srgbClr val="000000"/>
                  </a:solidFill>
                  <a:latin typeface="Calibri"/>
                  <a:cs typeface="Calibri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err="1">
                  <a:solidFill>
                    <a:srgbClr val="5B9BD5"/>
                  </a:solidFill>
                  <a:latin typeface="Segoe UI" panose="020B0502040204020203" pitchFamily="34" charset="0"/>
                </a:rPr>
                <a:t>agathe.roudot</a:t>
              </a: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</a:rPr>
                <a:t>@businessfrance.fr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pic>
          <p:nvPicPr>
            <p:cNvPr id="1026" name="Picture 2" descr="Agathe ROUDOT">
              <a:extLst>
                <a:ext uri="{FF2B5EF4-FFF2-40B4-BE49-F238E27FC236}">
                  <a16:creationId xmlns:a16="http://schemas.microsoft.com/office/drawing/2014/main" id="{08980459-A681-6048-CA8F-8CEBA4F08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269" y="4637389"/>
              <a:ext cx="819231" cy="81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Stéphane PERCHENET">
            <a:extLst>
              <a:ext uri="{FF2B5EF4-FFF2-40B4-BE49-F238E27FC236}">
                <a16:creationId xmlns:a16="http://schemas.microsoft.com/office/drawing/2014/main" id="{C1206404-48A4-CCFD-F1A6-522352927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0" y="1392867"/>
            <a:ext cx="823638" cy="8236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0DBE14-18F1-0EEE-48EC-A23E6AA8A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3" y="1425986"/>
            <a:ext cx="348880" cy="24421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AE277714-0DEC-5120-1AF3-BDA817042849}"/>
              </a:ext>
            </a:extLst>
          </p:cNvPr>
          <p:cNvSpPr>
            <a:spLocks/>
          </p:cNvSpPr>
          <p:nvPr/>
        </p:nvSpPr>
        <p:spPr>
          <a:xfrm>
            <a:off x="162696" y="3516839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Brandon OPONDO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 de développement</a:t>
            </a:r>
            <a:endParaRPr lang="fr-FR" sz="800">
              <a:solidFill>
                <a:prstClr val="black"/>
              </a:solidFill>
              <a:latin typeface="Calibri" panose="020F0502020204030204"/>
            </a:endParaRPr>
          </a:p>
          <a:p>
            <a:pPr algn="ctr" defTabSz="661751">
              <a:defRPr/>
            </a:pPr>
            <a:r>
              <a:rPr lang="fr-FR" sz="800">
                <a:solidFill>
                  <a:srgbClr val="5B9BD5"/>
                </a:solidFill>
                <a:latin typeface="*"/>
              </a:rPr>
              <a:t>B-randon.opondo@businessfrance.fr</a:t>
            </a:r>
          </a:p>
        </p:txBody>
      </p:sp>
      <p:pic>
        <p:nvPicPr>
          <p:cNvPr id="1030" name="Picture 6" descr="Brandon OPONDO">
            <a:extLst>
              <a:ext uri="{FF2B5EF4-FFF2-40B4-BE49-F238E27FC236}">
                <a16:creationId xmlns:a16="http://schemas.microsoft.com/office/drawing/2014/main" id="{A8E8BFBB-FCF6-DBDA-4E98-F033C7813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3" y="2660327"/>
            <a:ext cx="819231" cy="8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428913-9BFD-04CE-B34E-DE44CFFDE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41" y="2617794"/>
            <a:ext cx="315158" cy="22061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D54F4A8-ED6B-39CE-C091-C2F5BC627748}"/>
              </a:ext>
            </a:extLst>
          </p:cNvPr>
          <p:cNvSpPr/>
          <p:nvPr/>
        </p:nvSpPr>
        <p:spPr>
          <a:xfrm>
            <a:off x="3188527" y="3462251"/>
            <a:ext cx="197517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100" b="1">
                <a:solidFill>
                  <a:prstClr val="black"/>
                </a:solidFill>
                <a:latin typeface="*"/>
              </a:rPr>
              <a:t>Lucille CLEMENT</a:t>
            </a:r>
          </a:p>
          <a:p>
            <a:pPr lvl="0" algn="ctr">
              <a:defRPr/>
            </a:pPr>
            <a:r>
              <a:rPr lang="fr-FR" sz="900">
                <a:solidFill>
                  <a:prstClr val="black"/>
                </a:solidFill>
                <a:latin typeface="Calibri" panose="020F0502020204030204"/>
              </a:rPr>
              <a:t>Chargée de développement </a:t>
            </a:r>
          </a:p>
          <a:p>
            <a:pPr algn="ctr" defTabSz="661751">
              <a:defRPr/>
            </a:pPr>
            <a:r>
              <a:rPr lang="fr-FR" sz="900">
                <a:solidFill>
                  <a:srgbClr val="5B9BD5"/>
                </a:solidFill>
                <a:latin typeface="*"/>
              </a:rPr>
              <a:t>lucile.clement@businessfrance.fr</a:t>
            </a:r>
          </a:p>
        </p:txBody>
      </p:sp>
      <p:pic>
        <p:nvPicPr>
          <p:cNvPr id="1028" name="Picture 4" descr="Lucille CLEMENT">
            <a:extLst>
              <a:ext uri="{FF2B5EF4-FFF2-40B4-BE49-F238E27FC236}">
                <a16:creationId xmlns:a16="http://schemas.microsoft.com/office/drawing/2014/main" id="{1E4174E1-7D02-DCA6-5571-313B142E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00" y="2550986"/>
            <a:ext cx="819231" cy="8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00A3A27-B781-6CE5-222C-BD7D6F5A2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69" y="2641087"/>
            <a:ext cx="315158" cy="22061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53043B1-796B-3D22-ECE2-E499E39AFF08}"/>
              </a:ext>
            </a:extLst>
          </p:cNvPr>
          <p:cNvSpPr txBox="1"/>
          <p:nvPr/>
        </p:nvSpPr>
        <p:spPr>
          <a:xfrm>
            <a:off x="1714817" y="4976745"/>
            <a:ext cx="2011149" cy="5234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fr-FR" sz="1050" b="1">
                <a:solidFill>
                  <a:srgbClr val="000000"/>
                </a:solidFill>
                <a:latin typeface="Segoe UI"/>
                <a:cs typeface="Segoe UI"/>
              </a:rPr>
              <a:t>Robert KIARIE</a:t>
            </a:r>
            <a:endParaRPr lang="en-US" sz="1050">
              <a:solidFill>
                <a:srgbClr val="000000"/>
              </a:solidFill>
              <a:latin typeface="Segoe UI"/>
              <a:cs typeface="Segoe UI"/>
            </a:endParaRPr>
          </a:p>
          <a:p>
            <a:pPr algn="ctr" fontAlgn="base"/>
            <a:r>
              <a:rPr lang="fr-FR" sz="850">
                <a:solidFill>
                  <a:srgbClr val="000000"/>
                </a:solidFill>
                <a:latin typeface="Calibri"/>
                <a:cs typeface="Calibri"/>
              </a:rPr>
              <a:t>Chargé d’Affaires Export</a:t>
            </a:r>
            <a:r>
              <a:rPr lang="en-US" sz="850">
                <a:solidFill>
                  <a:srgbClr val="000000"/>
                </a:solidFill>
                <a:latin typeface="Calibri"/>
                <a:cs typeface="Calibri"/>
              </a:rPr>
              <a:t>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robert.kiarie@businessfrance.fr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036" name="Picture 12" descr="Robert KIARIE">
            <a:extLst>
              <a:ext uri="{FF2B5EF4-FFF2-40B4-BE49-F238E27FC236}">
                <a16:creationId xmlns:a16="http://schemas.microsoft.com/office/drawing/2014/main" id="{CDDC10D6-B133-AB7B-4429-0DED3DDAD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21" y="4092894"/>
            <a:ext cx="819232" cy="8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A9E6725-B095-7182-80C5-F324074EF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00" y="4782119"/>
            <a:ext cx="315158" cy="22061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BA61904-2C13-3E04-AE10-CC29FF8C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74" y="4089236"/>
            <a:ext cx="315158" cy="22061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9DEE506-1A2E-09FC-20DA-911DFC857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9" y="4780373"/>
            <a:ext cx="315158" cy="220611"/>
          </a:xfrm>
          <a:prstGeom prst="rect">
            <a:avLst/>
          </a:prstGeom>
        </p:spPr>
      </p:pic>
      <p:pic>
        <p:nvPicPr>
          <p:cNvPr id="4" name="Image 3" descr="Une image contenant texte, carte, Police, diagramme&#10;&#10;Description générée automatiquement">
            <a:extLst>
              <a:ext uri="{FF2B5EF4-FFF2-40B4-BE49-F238E27FC236}">
                <a16:creationId xmlns:a16="http://schemas.microsoft.com/office/drawing/2014/main" id="{5A247C0B-E0EF-5AB5-B311-59031F1CC5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3" y="1056785"/>
            <a:ext cx="3208718" cy="2988402"/>
          </a:xfrm>
          <a:prstGeom prst="rect">
            <a:avLst/>
          </a:prstGeom>
        </p:spPr>
      </p:pic>
      <p:pic>
        <p:nvPicPr>
          <p:cNvPr id="7" name="Image 6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925268D7-AD15-3A27-0F27-C064FD3576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60" y="4411025"/>
            <a:ext cx="4476112" cy="21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4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La Tanzanie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DB9C99-F365-AA54-5EBD-9E3ED4B1B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32" y="432015"/>
            <a:ext cx="476250" cy="333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3F2C47-2435-FCA8-B37E-3E61283AEB5A}"/>
              </a:ext>
            </a:extLst>
          </p:cNvPr>
          <p:cNvSpPr/>
          <p:nvPr/>
        </p:nvSpPr>
        <p:spPr>
          <a:xfrm>
            <a:off x="1576389" y="1781202"/>
            <a:ext cx="262438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Stéphane PERCHENET</a:t>
            </a:r>
          </a:p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Directeur </a:t>
            </a:r>
            <a:r>
              <a:rPr lang="fr-FR" sz="1000">
                <a:solidFill>
                  <a:schemeClr val="bg1"/>
                </a:solidFill>
                <a:latin typeface="+mj-lt"/>
              </a:rPr>
              <a:t>Kenya</a:t>
            </a:r>
            <a:endParaRPr kumimoji="0" lang="fr-FR" sz="1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err="1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Stéphane.perchenet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@businessfrance.fr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A95F4D-D0C8-7EE1-76E5-50BC0D6EFD11}"/>
              </a:ext>
            </a:extLst>
          </p:cNvPr>
          <p:cNvSpPr/>
          <p:nvPr/>
        </p:nvSpPr>
        <p:spPr>
          <a:xfrm>
            <a:off x="282503" y="1279534"/>
            <a:ext cx="26243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Suivi par Business France Kenya</a:t>
            </a:r>
          </a:p>
        </p:txBody>
      </p:sp>
      <p:pic>
        <p:nvPicPr>
          <p:cNvPr id="3" name="Image 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701E487E-3391-DECD-76CF-A05ECFFD3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55" y="2615183"/>
            <a:ext cx="3624940" cy="360888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EDE6F96-21A9-CC83-A619-116960245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35606"/>
              </p:ext>
            </p:extLst>
          </p:nvPr>
        </p:nvGraphicFramePr>
        <p:xfrm>
          <a:off x="362803" y="3137497"/>
          <a:ext cx="4957720" cy="258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78860">
                  <a:extLst>
                    <a:ext uri="{9D8B030D-6E8A-4147-A177-3AD203B41FA5}">
                      <a16:colId xmlns:a16="http://schemas.microsoft.com/office/drawing/2014/main" val="1408095595"/>
                    </a:ext>
                  </a:extLst>
                </a:gridCol>
                <a:gridCol w="2478860">
                  <a:extLst>
                    <a:ext uri="{9D8B030D-6E8A-4147-A177-3AD203B41FA5}">
                      <a16:colId xmlns:a16="http://schemas.microsoft.com/office/drawing/2014/main" val="3403556783"/>
                    </a:ext>
                  </a:extLst>
                </a:gridCol>
              </a:tblGrid>
              <a:tr h="2546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>
                          <a:latin typeface="+mj-lt"/>
                        </a:rPr>
                        <a:t>Capitale 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latin typeface="+mj-lt"/>
                        </a:rPr>
                        <a:t>Dodoma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>
                          <a:latin typeface="+mj-lt"/>
                        </a:rPr>
                        <a:t>Superficie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+mj-lt"/>
                        </a:rPr>
                        <a:t>947 300 km2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2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>
                          <a:latin typeface="+mj-lt"/>
                        </a:rPr>
                        <a:t>Langues officielles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+mj-lt"/>
                        </a:rPr>
                        <a:t>Swahili, Anglais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0083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>
                          <a:latin typeface="+mj-lt"/>
                        </a:rPr>
                        <a:t>Monnaie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1"/>
                          </a:solidFill>
                        </a:rPr>
                        <a:t>Shilling tanzanien ; 1 EUR = 2619,66 TZS</a:t>
                      </a:r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1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/>
                        <a:t>Population (2023)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69,8 millions d’habitants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/>
                        <a:t>Chef du gouvernement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Samia </a:t>
                      </a:r>
                      <a:r>
                        <a:rPr lang="fr-FR" sz="1200" err="1"/>
                        <a:t>Suluhu</a:t>
                      </a:r>
                      <a:r>
                        <a:rPr lang="fr-FR" sz="120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/>
                        <a:t>IDH 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Rang : 157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343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BD69DE3-3265-4FF3-E434-E9177137B03F}"/>
              </a:ext>
            </a:extLst>
          </p:cNvPr>
          <p:cNvSpPr/>
          <p:nvPr/>
        </p:nvSpPr>
        <p:spPr>
          <a:xfrm>
            <a:off x="230593" y="864422"/>
            <a:ext cx="3000193" cy="253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Suivi par Business France Afrique du Sud</a:t>
            </a:r>
            <a:endParaRPr lang="fr-FR" sz="1050" b="1">
              <a:solidFill>
                <a:srgbClr val="00206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62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L’Ouganda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C7265C-9345-953F-53CA-7A3AD6E4B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57" y="464979"/>
            <a:ext cx="476250" cy="333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BBC8EC-F5C7-B3E1-D226-F947C104D2C3}"/>
              </a:ext>
            </a:extLst>
          </p:cNvPr>
          <p:cNvSpPr/>
          <p:nvPr/>
        </p:nvSpPr>
        <p:spPr>
          <a:xfrm>
            <a:off x="1576389" y="1781202"/>
            <a:ext cx="262438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Stéphane PERCHENET</a:t>
            </a:r>
          </a:p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Directeur </a:t>
            </a:r>
            <a:r>
              <a:rPr lang="fr-FR" sz="1000">
                <a:solidFill>
                  <a:schemeClr val="bg1"/>
                </a:solidFill>
                <a:latin typeface="+mj-lt"/>
              </a:rPr>
              <a:t>Kenya</a:t>
            </a:r>
            <a:endParaRPr kumimoji="0" lang="fr-FR" sz="1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err="1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Stéphane.perchenet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@businessfrance.fr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pic>
        <p:nvPicPr>
          <p:cNvPr id="5" name="Image 4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B5B2F405-FEB2-9629-EBC8-E309CE596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03" y="1784959"/>
            <a:ext cx="4043634" cy="3461134"/>
          </a:xfrm>
          <a:prstGeom prst="rect">
            <a:avLst/>
          </a:prstGeom>
        </p:spPr>
      </p:pic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3B87902-ECFF-DEC1-B931-19F745C7A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9" y="2342043"/>
            <a:ext cx="4725865" cy="22784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BB27E0-44AA-D506-E0B2-C3984060EF75}"/>
              </a:ext>
            </a:extLst>
          </p:cNvPr>
          <p:cNvSpPr/>
          <p:nvPr/>
        </p:nvSpPr>
        <p:spPr>
          <a:xfrm>
            <a:off x="230593" y="864422"/>
            <a:ext cx="3000193" cy="253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Suivi par Business France Afrique du Sud</a:t>
            </a:r>
            <a:endParaRPr lang="fr-FR" sz="1050" b="1">
              <a:solidFill>
                <a:srgbClr val="00206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41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Le Rwanda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F3C04B-FAD2-E761-C7DA-4E1739152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22" y="472745"/>
            <a:ext cx="476250" cy="333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5558EA-6FEA-BB45-BDC2-42A49BC8FF70}"/>
              </a:ext>
            </a:extLst>
          </p:cNvPr>
          <p:cNvSpPr/>
          <p:nvPr/>
        </p:nvSpPr>
        <p:spPr>
          <a:xfrm>
            <a:off x="1576389" y="1781202"/>
            <a:ext cx="262438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Stéphane PERCHENET</a:t>
            </a:r>
          </a:p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Directeur </a:t>
            </a:r>
            <a:r>
              <a:rPr lang="fr-FR" sz="1000">
                <a:solidFill>
                  <a:schemeClr val="bg1"/>
                </a:solidFill>
                <a:latin typeface="+mj-lt"/>
              </a:rPr>
              <a:t>Kenya</a:t>
            </a:r>
            <a:endParaRPr kumimoji="0" lang="fr-FR" sz="1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err="1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Stéphane.perchenet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@businessfrance.fr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515B5-F7D0-B9A2-A650-433D378E2DB6}"/>
              </a:ext>
            </a:extLst>
          </p:cNvPr>
          <p:cNvSpPr/>
          <p:nvPr/>
        </p:nvSpPr>
        <p:spPr>
          <a:xfrm>
            <a:off x="282503" y="1279534"/>
            <a:ext cx="26243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Suivi par Business France Kenya</a:t>
            </a:r>
          </a:p>
        </p:txBody>
      </p:sp>
      <p:pic>
        <p:nvPicPr>
          <p:cNvPr id="4" name="Image 3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6648490A-BEFC-48DB-7459-6D68D8F20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33" y="1844917"/>
            <a:ext cx="4138617" cy="3577095"/>
          </a:xfrm>
          <a:prstGeom prst="rect">
            <a:avLst/>
          </a:prstGeom>
        </p:spPr>
      </p:pic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D979C8F-377A-B52E-4C99-183D18204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2" y="2482707"/>
            <a:ext cx="4762500" cy="23026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DBB96E-C5E1-702C-91BA-F4A1CDC70E9C}"/>
              </a:ext>
            </a:extLst>
          </p:cNvPr>
          <p:cNvSpPr/>
          <p:nvPr/>
        </p:nvSpPr>
        <p:spPr>
          <a:xfrm>
            <a:off x="230593" y="864422"/>
            <a:ext cx="3000193" cy="253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Suivi par Business France Afrique du Sud</a:t>
            </a:r>
            <a:endParaRPr lang="fr-FR" sz="1050" b="1">
              <a:solidFill>
                <a:srgbClr val="00206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61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L’Afrique du Sud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sp>
        <p:nvSpPr>
          <p:cNvPr id="34" name="ZoneTexte 2078">
            <a:extLst>
              <a:ext uri="{FF2B5EF4-FFF2-40B4-BE49-F238E27FC236}">
                <a16:creationId xmlns:a16="http://schemas.microsoft.com/office/drawing/2014/main" id="{03FC5FA2-56D5-8912-A12A-2C5E799B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60" y="1187157"/>
            <a:ext cx="4762500" cy="113021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6172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303">
                <a:solidFill>
                  <a:prstClr val="black"/>
                </a:solidFill>
              </a:rPr>
              <a:t>	</a:t>
            </a:r>
            <a:endParaRPr lang="fr-FR" altLang="fr-FR" sz="1303">
              <a:solidFill>
                <a:prstClr val="white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C45A70C-19DE-B50F-B02E-B8D428D66527}"/>
              </a:ext>
            </a:extLst>
          </p:cNvPr>
          <p:cNvSpPr txBox="1"/>
          <p:nvPr/>
        </p:nvSpPr>
        <p:spPr>
          <a:xfrm>
            <a:off x="1223038" y="1439790"/>
            <a:ext cx="3555782" cy="5770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Marc CAGNARD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Directeur Régionale AFSS / Directeur Afrique du Sud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>
                <a:solidFill>
                  <a:schemeClr val="bg1"/>
                </a:solidFill>
              </a:rPr>
              <a:t>marc.cagnard@businessfrance.fr</a:t>
            </a:r>
            <a:endParaRPr lang="fr-FR" sz="105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05B1B8-A92A-B28B-DF02-20536ADCE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87" y="374011"/>
            <a:ext cx="476250" cy="333375"/>
          </a:xfrm>
          <a:prstGeom prst="rect">
            <a:avLst/>
          </a:prstGeom>
        </p:spPr>
      </p:pic>
      <p:pic>
        <p:nvPicPr>
          <p:cNvPr id="9" name="Image 8" descr="Une image contenant Visage humain, sourire, habits, personne&#10;&#10;Description générée automatiquement">
            <a:extLst>
              <a:ext uri="{FF2B5EF4-FFF2-40B4-BE49-F238E27FC236}">
                <a16:creationId xmlns:a16="http://schemas.microsoft.com/office/drawing/2014/main" id="{C62B6B7C-FF89-D425-34F5-1583816E3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2" y="1344334"/>
            <a:ext cx="748263" cy="748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DE812D-BBF9-D8BA-80D9-25FF2DF39289}"/>
              </a:ext>
            </a:extLst>
          </p:cNvPr>
          <p:cNvSpPr/>
          <p:nvPr/>
        </p:nvSpPr>
        <p:spPr>
          <a:xfrm>
            <a:off x="125703" y="3678340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Nicole BLASYK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Chargée d’Affaires </a:t>
            </a:r>
            <a:r>
              <a:rPr lang="fr-FR" sz="800">
                <a:solidFill>
                  <a:srgbClr val="5B9BD5"/>
                </a:solidFill>
                <a:latin typeface="*"/>
              </a:rPr>
              <a:t>nicole.blaysk@businessfrance.fr</a:t>
            </a:r>
          </a:p>
        </p:txBody>
      </p:sp>
      <p:pic>
        <p:nvPicPr>
          <p:cNvPr id="12" name="Picture 10" descr="Nicole BLASYK">
            <a:extLst>
              <a:ext uri="{FF2B5EF4-FFF2-40B4-BE49-F238E27FC236}">
                <a16:creationId xmlns:a16="http://schemas.microsoft.com/office/drawing/2014/main" id="{FE456E6C-0451-1BCE-1F53-0E276BEE8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0" y="2748046"/>
            <a:ext cx="819231" cy="8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CD1A21-67E4-7C78-D567-E216D14E8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3" y="2575746"/>
            <a:ext cx="322534" cy="2257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C864C2-433D-6067-F36B-2ABE8FB683E0}"/>
              </a:ext>
            </a:extLst>
          </p:cNvPr>
          <p:cNvSpPr/>
          <p:nvPr/>
        </p:nvSpPr>
        <p:spPr>
          <a:xfrm>
            <a:off x="1888454" y="3535580"/>
            <a:ext cx="196582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 err="1">
                <a:solidFill>
                  <a:prstClr val="black"/>
                </a:solidFill>
                <a:latin typeface="*"/>
              </a:rPr>
              <a:t>Kgomotso</a:t>
            </a:r>
            <a:r>
              <a:rPr lang="fr-FR" sz="1050" b="1">
                <a:solidFill>
                  <a:prstClr val="black"/>
                </a:solidFill>
                <a:latin typeface="*"/>
              </a:rPr>
              <a:t> MASHABA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Gestionnaire de programme V.I.E et 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Chargée de développement</a:t>
            </a:r>
          </a:p>
          <a:p>
            <a:pPr lvl="0" algn="ctr">
              <a:defRPr/>
            </a:pPr>
            <a:r>
              <a:rPr lang="fr-FR" sz="800">
                <a:solidFill>
                  <a:srgbClr val="5B9BD5"/>
                </a:solidFill>
                <a:latin typeface="*"/>
              </a:rPr>
              <a:t>kgomotso.mashaba@businessfrance.fr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CF070-984B-D0A1-D76A-1B4D4B728586}"/>
              </a:ext>
            </a:extLst>
          </p:cNvPr>
          <p:cNvSpPr/>
          <p:nvPr/>
        </p:nvSpPr>
        <p:spPr>
          <a:xfrm>
            <a:off x="3709603" y="3646237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Blandine </a:t>
            </a:r>
            <a:r>
              <a:rPr lang="fr-FR" sz="1050" b="1" err="1">
                <a:solidFill>
                  <a:prstClr val="black"/>
                </a:solidFill>
                <a:latin typeface="*"/>
              </a:rPr>
              <a:t>Aigron</a:t>
            </a:r>
            <a:endParaRPr lang="fr-FR" sz="1050" b="1">
              <a:solidFill>
                <a:prstClr val="black"/>
              </a:solidFill>
              <a:latin typeface="*"/>
            </a:endParaRP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Cheffe de pôle Export </a:t>
            </a:r>
            <a:r>
              <a:rPr lang="fr-FR" sz="800">
                <a:solidFill>
                  <a:srgbClr val="5B9BD5"/>
                </a:solidFill>
                <a:latin typeface="*"/>
              </a:rPr>
              <a:t>blandine.aigron@businessfrance.fr</a:t>
            </a:r>
          </a:p>
        </p:txBody>
      </p:sp>
      <p:pic>
        <p:nvPicPr>
          <p:cNvPr id="2050" name="Picture 2" descr="Blandine AIGRON">
            <a:extLst>
              <a:ext uri="{FF2B5EF4-FFF2-40B4-BE49-F238E27FC236}">
                <a16:creationId xmlns:a16="http://schemas.microsoft.com/office/drawing/2014/main" id="{E8A5EB6B-F07C-7FBA-71E4-973E2F08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26" y="2665069"/>
            <a:ext cx="912348" cy="9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gomotso MASHABA">
            <a:extLst>
              <a:ext uri="{FF2B5EF4-FFF2-40B4-BE49-F238E27FC236}">
                <a16:creationId xmlns:a16="http://schemas.microsoft.com/office/drawing/2014/main" id="{BBEB2637-AD1A-A3DF-5201-39F1BEDF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76" y="2532120"/>
            <a:ext cx="941236" cy="9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0AAC6B8-A7D8-44F6-BC89-5A07A1A1B148}"/>
              </a:ext>
            </a:extLst>
          </p:cNvPr>
          <p:cNvSpPr/>
          <p:nvPr/>
        </p:nvSpPr>
        <p:spPr>
          <a:xfrm>
            <a:off x="227633" y="5720129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Maeva ROYO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Chargée d’Affaires Export </a:t>
            </a:r>
            <a:r>
              <a:rPr lang="fr-FR" sz="800">
                <a:solidFill>
                  <a:srgbClr val="5B9BD5"/>
                </a:solidFill>
                <a:latin typeface="*"/>
              </a:rPr>
              <a:t>maeava.royo@businessfrance.fr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1990D-9721-6FD4-1896-0B9913C25F2C}"/>
              </a:ext>
            </a:extLst>
          </p:cNvPr>
          <p:cNvSpPr/>
          <p:nvPr/>
        </p:nvSpPr>
        <p:spPr>
          <a:xfrm>
            <a:off x="1843233" y="5727709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Stéphane LENY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 d’Affaires Export </a:t>
            </a:r>
            <a:r>
              <a:rPr lang="fr-FR" sz="800">
                <a:solidFill>
                  <a:srgbClr val="5B9BD5"/>
                </a:solidFill>
                <a:latin typeface="*"/>
              </a:rPr>
              <a:t>stéphane.leny@businessfrance.fr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9DB39-A592-255E-4406-94207273236D}"/>
              </a:ext>
            </a:extLst>
          </p:cNvPr>
          <p:cNvSpPr/>
          <p:nvPr/>
        </p:nvSpPr>
        <p:spPr>
          <a:xfrm>
            <a:off x="3771597" y="5753874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Elliott PHELUT-DOMENACH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 de développement </a:t>
            </a:r>
            <a:r>
              <a:rPr lang="fr-FR" sz="800">
                <a:solidFill>
                  <a:srgbClr val="5B9BD5"/>
                </a:solidFill>
                <a:latin typeface="*"/>
              </a:rPr>
              <a:t>elliott.phelutdomenach@businessfrance.fr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293F99-346E-0DA6-15AA-AF019E387155}"/>
              </a:ext>
            </a:extLst>
          </p:cNvPr>
          <p:cNvSpPr/>
          <p:nvPr/>
        </p:nvSpPr>
        <p:spPr>
          <a:xfrm>
            <a:off x="5675432" y="5630763"/>
            <a:ext cx="196582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Franco FORESTO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Responsable Administratif et des Ressources Humaines de zone </a:t>
            </a:r>
            <a:r>
              <a:rPr lang="fr-FR" sz="800">
                <a:solidFill>
                  <a:srgbClr val="5B9BD5"/>
                </a:solidFill>
                <a:latin typeface="*"/>
              </a:rPr>
              <a:t>franco.foresto@businessfrance.fr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D05AA6-4BD2-79BB-91BA-CC24F62ED2DC}"/>
              </a:ext>
            </a:extLst>
          </p:cNvPr>
          <p:cNvSpPr/>
          <p:nvPr/>
        </p:nvSpPr>
        <p:spPr>
          <a:xfrm>
            <a:off x="5556344" y="3638133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Mathieu CROCHIN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  de développement </a:t>
            </a:r>
            <a:r>
              <a:rPr lang="fr-FR" sz="800">
                <a:solidFill>
                  <a:srgbClr val="5B9BD5"/>
                </a:solidFill>
                <a:latin typeface="*"/>
              </a:rPr>
              <a:t>mathieu.crochin@businessfrance.fr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5EB1D4-427D-5A3A-A493-E909A96A651F}"/>
              </a:ext>
            </a:extLst>
          </p:cNvPr>
          <p:cNvSpPr/>
          <p:nvPr/>
        </p:nvSpPr>
        <p:spPr>
          <a:xfrm>
            <a:off x="7338399" y="3647766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Flore ALIAS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Chargée de développement </a:t>
            </a:r>
            <a:r>
              <a:rPr lang="fr-FR" sz="800">
                <a:solidFill>
                  <a:srgbClr val="5B9BD5"/>
                </a:solidFill>
                <a:latin typeface="*"/>
              </a:rPr>
              <a:t>flore.alias@businessfrance.fr</a:t>
            </a:r>
          </a:p>
        </p:txBody>
      </p:sp>
      <p:pic>
        <p:nvPicPr>
          <p:cNvPr id="2056" name="Picture 8" descr="Maeva ROYO">
            <a:extLst>
              <a:ext uri="{FF2B5EF4-FFF2-40B4-BE49-F238E27FC236}">
                <a16:creationId xmlns:a16="http://schemas.microsoft.com/office/drawing/2014/main" id="{6AA1AE60-366C-8BE2-22F8-A494867C3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0" y="4705046"/>
            <a:ext cx="938568" cy="9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éfane LENY">
            <a:extLst>
              <a:ext uri="{FF2B5EF4-FFF2-40B4-BE49-F238E27FC236}">
                <a16:creationId xmlns:a16="http://schemas.microsoft.com/office/drawing/2014/main" id="{8A898B95-60E4-0517-7530-F1B3A3A9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10" y="469869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lliott PHELUT-DOMENACH">
            <a:extLst>
              <a:ext uri="{FF2B5EF4-FFF2-40B4-BE49-F238E27FC236}">
                <a16:creationId xmlns:a16="http://schemas.microsoft.com/office/drawing/2014/main" id="{FECAC4A9-1179-C40B-B631-5C909C99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26" y="4682988"/>
            <a:ext cx="1037141" cy="10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6FA2FAF-CC6E-BAD2-62F1-C3EF5D56D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48" y="2445967"/>
            <a:ext cx="308528" cy="21597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82C9C20-022C-646E-0DF5-684210D5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48" y="2620941"/>
            <a:ext cx="308528" cy="21597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C294DD1-E401-76A6-2C2F-1262D9BD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1" y="4669087"/>
            <a:ext cx="322153" cy="22550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8DB2C65-C2E9-8B27-2839-18BBAB9AF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77" y="4655449"/>
            <a:ext cx="322153" cy="22550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295D8E3-7BF1-778E-9A03-22399556E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72" y="4692409"/>
            <a:ext cx="322153" cy="22550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872AC88-6354-A2AE-6E21-A3DE1C30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3" y="1247498"/>
            <a:ext cx="308528" cy="2159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2FC1D9A-AB40-7657-CCDB-262820D556A5}"/>
              </a:ext>
            </a:extLst>
          </p:cNvPr>
          <p:cNvSpPr/>
          <p:nvPr/>
        </p:nvSpPr>
        <p:spPr>
          <a:xfrm>
            <a:off x="7377618" y="5741420"/>
            <a:ext cx="1965829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>
              <a:defRPr/>
            </a:pPr>
            <a:r>
              <a:rPr lang="fr-FR" sz="1050" b="1">
                <a:solidFill>
                  <a:prstClr val="black"/>
                </a:solidFill>
                <a:latin typeface="*"/>
              </a:rPr>
              <a:t>Clarisse HENRION</a:t>
            </a:r>
          </a:p>
          <a:p>
            <a:pPr lvl="0" algn="ctr">
              <a:defRPr/>
            </a:pPr>
            <a:r>
              <a:rPr lang="fr-FR" sz="800">
                <a:solidFill>
                  <a:prstClr val="black"/>
                </a:solidFill>
              </a:rPr>
              <a:t>Chargée de développement </a:t>
            </a:r>
            <a:r>
              <a:rPr lang="fr-FR" sz="800">
                <a:solidFill>
                  <a:srgbClr val="5B9BD5"/>
                </a:solidFill>
                <a:latin typeface="*"/>
              </a:rPr>
              <a:t>clarisse.henrion@businessfrance.fr</a:t>
            </a:r>
          </a:p>
        </p:txBody>
      </p:sp>
      <p:pic>
        <p:nvPicPr>
          <p:cNvPr id="2066" name="Picture 18" descr="Mathieu CROCHIN">
            <a:extLst>
              <a:ext uri="{FF2B5EF4-FFF2-40B4-BE49-F238E27FC236}">
                <a16:creationId xmlns:a16="http://schemas.microsoft.com/office/drawing/2014/main" id="{5555C596-B0E9-993F-0960-06582934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74" y="2587368"/>
            <a:ext cx="966127" cy="9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lore ALIAS">
            <a:extLst>
              <a:ext uri="{FF2B5EF4-FFF2-40B4-BE49-F238E27FC236}">
                <a16:creationId xmlns:a16="http://schemas.microsoft.com/office/drawing/2014/main" id="{828CC71F-E316-0E0C-2B00-C7B9D3E7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62" y="2515806"/>
            <a:ext cx="1013502" cy="10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962DD8E-CE2F-AB1F-C744-160E342976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4990" y="4548352"/>
            <a:ext cx="1037141" cy="1037141"/>
          </a:xfrm>
          <a:prstGeom prst="rect">
            <a:avLst/>
          </a:prstGeom>
        </p:spPr>
      </p:pic>
      <p:pic>
        <p:nvPicPr>
          <p:cNvPr id="33" name="Image 32" descr="Une image contenant Visage humain, sourire, personne, habits&#10;&#10;Description générée automatiquement">
            <a:extLst>
              <a:ext uri="{FF2B5EF4-FFF2-40B4-BE49-F238E27FC236}">
                <a16:creationId xmlns:a16="http://schemas.microsoft.com/office/drawing/2014/main" id="{9C12786A-97FF-F365-065E-3A16784D91E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871" r="4345" b="7207"/>
          <a:stretch/>
        </p:blipFill>
        <p:spPr>
          <a:xfrm>
            <a:off x="7825342" y="4511511"/>
            <a:ext cx="1070382" cy="1140655"/>
          </a:xfrm>
          <a:prstGeom prst="ellipse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52A13B9-7892-9ED7-28DF-E5CDC4BE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84" y="4655448"/>
            <a:ext cx="322153" cy="22550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723A954-86B3-7C97-9501-0EF93DEC7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07" y="2586989"/>
            <a:ext cx="322153" cy="22550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6FD7F51-0C35-A7D2-D60F-AA954C612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87" y="4592292"/>
            <a:ext cx="322153" cy="22550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D9BEE4D-4279-B2C5-81D7-B32392DDF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86" y="2553952"/>
            <a:ext cx="322153" cy="2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5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L’Afrique du Sud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C45A70C-19DE-B50F-B02E-B8D428D66527}"/>
              </a:ext>
            </a:extLst>
          </p:cNvPr>
          <p:cNvSpPr txBox="1"/>
          <p:nvPr/>
        </p:nvSpPr>
        <p:spPr>
          <a:xfrm>
            <a:off x="1223038" y="1439790"/>
            <a:ext cx="3555782" cy="5770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Marc CAGNARD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Directeur Régionale AFSS / Directeur Afrique du Sud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>
                <a:solidFill>
                  <a:schemeClr val="bg1"/>
                </a:solidFill>
              </a:rPr>
              <a:t>marc.cagnard@businessfrance.fr</a:t>
            </a:r>
            <a:endParaRPr lang="fr-FR" sz="105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05B1B8-A92A-B28B-DF02-20536ADCE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90" y="399079"/>
            <a:ext cx="476250" cy="333375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84E3948-4E1A-8113-28C9-ACF854D3F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0" y="2322033"/>
            <a:ext cx="4738085" cy="2205415"/>
          </a:xfrm>
          <a:prstGeom prst="rect">
            <a:avLst/>
          </a:prstGeom>
        </p:spPr>
      </p:pic>
      <p:pic>
        <p:nvPicPr>
          <p:cNvPr id="7" name="Image 6" descr="Une image contenant texte, capture d’écran, Police, carte&#10;&#10;Description générée automatiquement">
            <a:extLst>
              <a:ext uri="{FF2B5EF4-FFF2-40B4-BE49-F238E27FC236}">
                <a16:creationId xmlns:a16="http://schemas.microsoft.com/office/drawing/2014/main" id="{4211CE45-D6D6-604B-FBAB-E5A595FFB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55" y="1870076"/>
            <a:ext cx="4189413" cy="35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5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1EE1D-DC62-4B5F-AA13-38D336FD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5" y="327385"/>
            <a:ext cx="8543925" cy="1077020"/>
          </a:xfrm>
        </p:spPr>
        <p:txBody>
          <a:bodyPr>
            <a:normAutofit/>
          </a:bodyPr>
          <a:lstStyle/>
          <a:p>
            <a:pPr algn="l"/>
            <a:r>
              <a:rPr lang="fr-FR" sz="3250" spc="-4">
                <a:solidFill>
                  <a:schemeClr val="accent2">
                    <a:lumMod val="50000"/>
                  </a:schemeClr>
                </a:solidFill>
                <a:latin typeface="Futura LT" panose="02000503000000000000"/>
                <a:ea typeface="+mn-ea"/>
                <a:cs typeface="FreesiaUPC" panose="020B0502040204020203" pitchFamily="34" charset="-34"/>
              </a:rPr>
              <a:t>La Zambie</a:t>
            </a:r>
            <a:endParaRPr lang="fr-FR" sz="3250">
              <a:solidFill>
                <a:schemeClr val="accent2">
                  <a:lumMod val="50000"/>
                </a:schemeClr>
              </a:solidFill>
              <a:latin typeface="Futura LT" panose="02000503000000000000"/>
              <a:cs typeface="FreesiaUPC" panose="020B0502040204020203" pitchFamily="34" charset="-3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539931-9B7C-D5B2-5B5D-E927018AF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85" y="445252"/>
            <a:ext cx="476250" cy="3333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EEC2FCB-380E-BE50-909C-522955364455}"/>
              </a:ext>
            </a:extLst>
          </p:cNvPr>
          <p:cNvSpPr txBox="1"/>
          <p:nvPr/>
        </p:nvSpPr>
        <p:spPr>
          <a:xfrm>
            <a:off x="1223038" y="1751557"/>
            <a:ext cx="3555782" cy="5770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Marc CAGNARD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 b="1">
                <a:solidFill>
                  <a:schemeClr val="bg1"/>
                </a:solidFill>
              </a:rPr>
              <a:t>Directeur Régionale AFSS / Directeur Afrique du Sud</a:t>
            </a:r>
          </a:p>
          <a:p>
            <a:pPr defTabSz="66175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050">
                <a:solidFill>
                  <a:schemeClr val="bg1"/>
                </a:solidFill>
              </a:rPr>
              <a:t>marc.cagnard@businessfrance.fr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E045B-A9AA-0303-BCE7-23DF9238A93B}"/>
              </a:ext>
            </a:extLst>
          </p:cNvPr>
          <p:cNvSpPr/>
          <p:nvPr/>
        </p:nvSpPr>
        <p:spPr>
          <a:xfrm>
            <a:off x="236343" y="3105051"/>
            <a:ext cx="26243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Suivi par Business France Kenya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8BA857-39E1-B181-2CDA-C75F99413B37}"/>
              </a:ext>
            </a:extLst>
          </p:cNvPr>
          <p:cNvSpPr/>
          <p:nvPr/>
        </p:nvSpPr>
        <p:spPr>
          <a:xfrm>
            <a:off x="230593" y="864422"/>
            <a:ext cx="3000193" cy="253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661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Suivi par Business France Afrique du Sud</a:t>
            </a:r>
            <a:endParaRPr lang="fr-FR" sz="1050" b="1">
              <a:solidFill>
                <a:srgbClr val="002060"/>
              </a:solidFill>
              <a:latin typeface="+mj-lt"/>
              <a:cs typeface="Arial"/>
            </a:endParaRP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104C2F97-DAF4-889B-36A5-BFD1E44D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37" y="1984895"/>
            <a:ext cx="3995058" cy="3288725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7BBCBFD-95DA-324A-8DE0-B8CD881EE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6360"/>
              </p:ext>
            </p:extLst>
          </p:nvPr>
        </p:nvGraphicFramePr>
        <p:xfrm>
          <a:off x="328650" y="2146908"/>
          <a:ext cx="4885608" cy="2479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2804">
                  <a:extLst>
                    <a:ext uri="{9D8B030D-6E8A-4147-A177-3AD203B41FA5}">
                      <a16:colId xmlns:a16="http://schemas.microsoft.com/office/drawing/2014/main" val="1408095595"/>
                    </a:ext>
                  </a:extLst>
                </a:gridCol>
                <a:gridCol w="2442804">
                  <a:extLst>
                    <a:ext uri="{9D8B030D-6E8A-4147-A177-3AD203B41FA5}">
                      <a16:colId xmlns:a16="http://schemas.microsoft.com/office/drawing/2014/main" val="3403556783"/>
                    </a:ext>
                  </a:extLst>
                </a:gridCol>
              </a:tblGrid>
              <a:tr h="258568">
                <a:tc>
                  <a:txBody>
                    <a:bodyPr/>
                    <a:lstStyle/>
                    <a:p>
                      <a:r>
                        <a:rPr lang="fr-FR" sz="1200">
                          <a:latin typeface="+mj-lt"/>
                        </a:rPr>
                        <a:t>Capitale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latin typeface="+mj-lt"/>
                        </a:rPr>
                        <a:t>Lusaka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9663"/>
                  </a:ext>
                </a:extLst>
              </a:tr>
              <a:tr h="349545">
                <a:tc>
                  <a:txBody>
                    <a:bodyPr/>
                    <a:lstStyle/>
                    <a:p>
                      <a:r>
                        <a:rPr lang="fr-FR" sz="1200" b="1">
                          <a:latin typeface="+mj-lt"/>
                        </a:rPr>
                        <a:t>Superficie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+mj-lt"/>
                        </a:rPr>
                        <a:t>752 614 km2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21282"/>
                  </a:ext>
                </a:extLst>
              </a:tr>
              <a:tr h="349545">
                <a:tc>
                  <a:txBody>
                    <a:bodyPr/>
                    <a:lstStyle/>
                    <a:p>
                      <a:r>
                        <a:rPr lang="fr-FR" sz="1200" b="1">
                          <a:latin typeface="+mj-lt"/>
                        </a:rPr>
                        <a:t>Langues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+mj-lt"/>
                        </a:rPr>
                        <a:t>Anglais et langues bantoues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00836"/>
                  </a:ext>
                </a:extLst>
              </a:tr>
              <a:tr h="3495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1">
                          <a:latin typeface="+mj-lt"/>
                        </a:rPr>
                        <a:t>Monnaie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1"/>
                          </a:solidFill>
                        </a:rPr>
                        <a:t>Kwacha (ZMW) (1 € = 19,69 ZMW </a:t>
                      </a:r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75525"/>
                  </a:ext>
                </a:extLst>
              </a:tr>
              <a:tr h="349545">
                <a:tc>
                  <a:txBody>
                    <a:bodyPr/>
                    <a:lstStyle/>
                    <a:p>
                      <a:r>
                        <a:rPr lang="fr-FR" sz="1200" b="1"/>
                        <a:t>Population (2022)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19,4 millions d’habitants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8048"/>
                  </a:ext>
                </a:extLst>
              </a:tr>
              <a:tr h="349545">
                <a:tc>
                  <a:txBody>
                    <a:bodyPr/>
                    <a:lstStyle/>
                    <a:p>
                      <a:r>
                        <a:rPr lang="fr-FR" sz="1200" b="1"/>
                        <a:t>Chef du gouvernement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err="1"/>
                        <a:t>Hakainde</a:t>
                      </a:r>
                      <a:r>
                        <a:rPr lang="fr-FR" sz="1200"/>
                        <a:t> </a:t>
                      </a:r>
                      <a:r>
                        <a:rPr lang="fr-FR" sz="1200" err="1"/>
                        <a:t>Hichilema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5053"/>
                  </a:ext>
                </a:extLst>
              </a:tr>
              <a:tr h="349545">
                <a:tc>
                  <a:txBody>
                    <a:bodyPr/>
                    <a:lstStyle/>
                    <a:p>
                      <a:r>
                        <a:rPr lang="fr-FR" sz="1200" b="1"/>
                        <a:t>IDH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Rang : 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3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555627"/>
      </p:ext>
    </p:extLst>
  </p:cSld>
  <p:clrMapOvr>
    <a:masterClrMapping/>
  </p:clrMapOvr>
</p:sld>
</file>

<file path=ppt/theme/theme1.xml><?xml version="1.0" encoding="utf-8"?>
<a:theme xmlns:a="http://schemas.openxmlformats.org/drawingml/2006/main" name="4_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F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USINESSFRA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lIns="0" tIns="0" rIns="0" bIns="0" rtlCol="0" anchor="ctr">
        <a:spAutoFit/>
      </a:bodyPr>
      <a:lstStyle>
        <a:defPPr algn="ctr">
          <a:spcBef>
            <a:spcPts val="432"/>
          </a:spcBef>
          <a:defRPr sz="1000" i="1" dirty="0">
            <a:latin typeface="+mn-lt"/>
            <a:cs typeface="Arial" charset="0"/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 rtlCol="0">
        <a:spAutoFit/>
      </a:bodyPr>
      <a:lstStyle>
        <a:defPPr>
          <a:buFont typeface="Arial" panose="020B0604020202020204" pitchFamily="34" charset="0"/>
          <a:buNone/>
          <a:defRPr sz="1200" u="none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Business France bis">
      <a:dk1>
        <a:srgbClr val="203279"/>
      </a:dk1>
      <a:lt1>
        <a:srgbClr val="203279"/>
      </a:lt1>
      <a:dk2>
        <a:srgbClr val="FFFFFF"/>
      </a:dk2>
      <a:lt2>
        <a:srgbClr val="FFFFFF"/>
      </a:lt2>
      <a:accent1>
        <a:srgbClr val="203279"/>
      </a:accent1>
      <a:accent2>
        <a:srgbClr val="E30011"/>
      </a:accent2>
      <a:accent3>
        <a:srgbClr val="FFFFFF"/>
      </a:accent3>
      <a:accent4>
        <a:srgbClr val="000000"/>
      </a:accent4>
      <a:accent5>
        <a:srgbClr val="203279"/>
      </a:accent5>
      <a:accent6>
        <a:srgbClr val="E30011"/>
      </a:accent6>
      <a:hlink>
        <a:srgbClr val="E30011"/>
      </a:hlink>
      <a:folHlink>
        <a:srgbClr val="954F72"/>
      </a:folHlink>
    </a:clrScheme>
    <a:fontScheme name="Business France">
      <a:majorFont>
        <a:latin typeface="Museo 700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_corporate_blanc" id="{81843EDA-32E6-4273-9112-2EF7EAE14669}" vid="{E3A36D2A-9CD1-445B-8024-DC9123793D8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8d9229-4c67-474c-8e37-051aa260654d" xsi:nil="true"/>
    <lcf76f155ced4ddcb4097134ff3c332f xmlns="bff255d9-8d53-4c63-bedd-e04efe0f8b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C71146D9DD544A9E1F15E0EF58880" ma:contentTypeVersion="9" ma:contentTypeDescription="Crée un document." ma:contentTypeScope="" ma:versionID="33eec49ef66d2c04eaf1a56b562163ae">
  <xsd:schema xmlns:xsd="http://www.w3.org/2001/XMLSchema" xmlns:xs="http://www.w3.org/2001/XMLSchema" xmlns:p="http://schemas.microsoft.com/office/2006/metadata/properties" xmlns:ns2="bff255d9-8d53-4c63-bedd-e04efe0f8bd2" xmlns:ns3="e18d9229-4c67-474c-8e37-051aa260654d" targetNamespace="http://schemas.microsoft.com/office/2006/metadata/properties" ma:root="true" ma:fieldsID="3eb76054f8a859c2501506282fc08ed4" ns2:_="" ns3:_="">
    <xsd:import namespace="bff255d9-8d53-4c63-bedd-e04efe0f8bd2"/>
    <xsd:import namespace="e18d9229-4c67-474c-8e37-051aa2606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255d9-8d53-4c63-bedd-e04efe0f8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0802c0ce-62fd-4fe8-aff5-375d8031b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d9229-4c67-474c-8e37-051aa260654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b871cf-2f0b-430e-b9f3-2f2a08106f08}" ma:internalName="TaxCatchAll" ma:showField="CatchAllData" ma:web="e18d9229-4c67-474c-8e37-051aa26065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E691FF-5ADC-4ACF-B8DA-E97F05AB1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A3B69C-E1FB-45C7-87A1-7C6262C79A8D}">
  <ds:schemaRefs>
    <ds:schemaRef ds:uri="bff255d9-8d53-4c63-bedd-e04efe0f8bd2"/>
    <ds:schemaRef ds:uri="e18d9229-4c67-474c-8e37-051aa26065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3B0488-BCCC-4E13-B929-FF296F9D5429}">
  <ds:schemaRefs>
    <ds:schemaRef ds:uri="bff255d9-8d53-4c63-bedd-e04efe0f8bd2"/>
    <ds:schemaRef ds:uri="e18d9229-4c67-474c-8e37-051aa26065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Format A4 (210 x 297 mm)</PresentationFormat>
  <Slides>21</Slides>
  <Notes>2</Notes>
  <HiddenSlides>0</HiddenSlide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4_Thème Office</vt:lpstr>
      <vt:lpstr>Contenu</vt:lpstr>
      <vt:lpstr>Conception personnalisée</vt:lpstr>
      <vt:lpstr>Présentation PowerPoint</vt:lpstr>
      <vt:lpstr>Présentation PowerPoint</vt:lpstr>
      <vt:lpstr>Le Kenya</vt:lpstr>
      <vt:lpstr>La Tanzanie</vt:lpstr>
      <vt:lpstr>L’Ouganda</vt:lpstr>
      <vt:lpstr>Le Rwanda</vt:lpstr>
      <vt:lpstr>L’Afrique du Sud</vt:lpstr>
      <vt:lpstr>L’Afrique du Sud</vt:lpstr>
      <vt:lpstr>La Zambie</vt:lpstr>
      <vt:lpstr>Le Mozambique</vt:lpstr>
      <vt:lpstr>Madagascar</vt:lpstr>
      <vt:lpstr>L’Ile Maurice</vt:lpstr>
      <vt:lpstr>Présentation PowerPoint</vt:lpstr>
      <vt:lpstr>LE PARCOURS</vt:lpstr>
      <vt:lpstr>LE PARCOURS</vt:lpstr>
      <vt:lpstr>LE PARCOURS</vt:lpstr>
      <vt:lpstr>LE PARCOURS</vt:lpstr>
      <vt:lpstr>PLANNING PREVISIONNEL</vt:lpstr>
      <vt:lpstr>TARIF PAR ENTREPRISE </vt:lpstr>
      <vt:lpstr>Vos interlocuteurs pour tout renseignement &amp; inscription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Bernadette Paitier</dc:creator>
  <cp:revision>35</cp:revision>
  <cp:lastPrinted>2017-12-20T10:19:26Z</cp:lastPrinted>
  <dcterms:created xsi:type="dcterms:W3CDTF">2015-12-09T14:51:25Z</dcterms:created>
  <dcterms:modified xsi:type="dcterms:W3CDTF">2023-12-20T09:26:06Z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0x0101008EEC71146D9DD544A9E1F15E0EF58880</vt:lpwstr>
  </property>
  <property fmtid="{D5CDD505-2E9C-101B-9397-08002B2CF9AE}" pid="3" name="MediaServiceImageTags">
    <vt:lpwstr/>
  </property>
</Properties>
</file>